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1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B76"/>
    <a:srgbClr val="00FFFF"/>
    <a:srgbClr val="1B2932"/>
    <a:srgbClr val="1625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78" d="100"/>
          <a:sy n="78" d="100"/>
        </p:scale>
        <p:origin x="1594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61A26-BFEB-8641-B17E-839F005FCB83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ED6E4-0BAB-CB43-86D1-300E357537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21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ED6E4-0BAB-CB43-86D1-300E357537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126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749300"/>
            <a:ext cx="3924300" cy="610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219700" y="0"/>
            <a:ext cx="3924300" cy="610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536011" y="1894694"/>
            <a:ext cx="6309360" cy="2548890"/>
          </a:xfrm>
          <a:custGeom>
            <a:avLst/>
            <a:gdLst/>
            <a:ahLst/>
            <a:cxnLst/>
            <a:rect l="l" t="t" r="r" b="b"/>
            <a:pathLst>
              <a:path w="6309359" h="2548890">
                <a:moveTo>
                  <a:pt x="6172200" y="0"/>
                </a:moveTo>
                <a:lnTo>
                  <a:pt x="137160" y="0"/>
                </a:lnTo>
                <a:lnTo>
                  <a:pt x="57864" y="2143"/>
                </a:lnTo>
                <a:lnTo>
                  <a:pt x="17144" y="17145"/>
                </a:lnTo>
                <a:lnTo>
                  <a:pt x="2143" y="57864"/>
                </a:lnTo>
                <a:lnTo>
                  <a:pt x="0" y="137160"/>
                </a:lnTo>
                <a:lnTo>
                  <a:pt x="0" y="2205990"/>
                </a:lnTo>
                <a:lnTo>
                  <a:pt x="811530" y="2205990"/>
                </a:lnTo>
                <a:lnTo>
                  <a:pt x="890825" y="2227421"/>
                </a:lnTo>
                <a:lnTo>
                  <a:pt x="931545" y="2274570"/>
                </a:lnTo>
                <a:lnTo>
                  <a:pt x="946546" y="2321718"/>
                </a:lnTo>
                <a:lnTo>
                  <a:pt x="948689" y="2343150"/>
                </a:lnTo>
                <a:lnTo>
                  <a:pt x="948689" y="2548890"/>
                </a:lnTo>
                <a:lnTo>
                  <a:pt x="6309360" y="2548890"/>
                </a:lnTo>
                <a:lnTo>
                  <a:pt x="6309360" y="137160"/>
                </a:lnTo>
                <a:lnTo>
                  <a:pt x="6307216" y="57864"/>
                </a:lnTo>
                <a:lnTo>
                  <a:pt x="6292215" y="17145"/>
                </a:lnTo>
                <a:lnTo>
                  <a:pt x="6251495" y="2143"/>
                </a:lnTo>
                <a:lnTo>
                  <a:pt x="6172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536011" y="1894694"/>
            <a:ext cx="6309360" cy="2548890"/>
          </a:xfrm>
          <a:custGeom>
            <a:avLst/>
            <a:gdLst/>
            <a:ahLst/>
            <a:cxnLst/>
            <a:rect l="l" t="t" r="r" b="b"/>
            <a:pathLst>
              <a:path w="6309359" h="2548890">
                <a:moveTo>
                  <a:pt x="6172200" y="0"/>
                </a:moveTo>
                <a:lnTo>
                  <a:pt x="137160" y="0"/>
                </a:lnTo>
                <a:lnTo>
                  <a:pt x="57864" y="2143"/>
                </a:lnTo>
                <a:lnTo>
                  <a:pt x="17144" y="17145"/>
                </a:lnTo>
                <a:lnTo>
                  <a:pt x="2143" y="57864"/>
                </a:lnTo>
                <a:lnTo>
                  <a:pt x="0" y="137160"/>
                </a:lnTo>
                <a:lnTo>
                  <a:pt x="0" y="2205990"/>
                </a:lnTo>
                <a:lnTo>
                  <a:pt x="811530" y="2205990"/>
                </a:lnTo>
                <a:lnTo>
                  <a:pt x="890825" y="2227421"/>
                </a:lnTo>
                <a:lnTo>
                  <a:pt x="931545" y="2274570"/>
                </a:lnTo>
                <a:lnTo>
                  <a:pt x="946546" y="2321718"/>
                </a:lnTo>
                <a:lnTo>
                  <a:pt x="948689" y="2343150"/>
                </a:lnTo>
                <a:lnTo>
                  <a:pt x="948689" y="2548890"/>
                </a:lnTo>
                <a:lnTo>
                  <a:pt x="6309360" y="2548890"/>
                </a:lnTo>
                <a:lnTo>
                  <a:pt x="6309360" y="137160"/>
                </a:lnTo>
                <a:lnTo>
                  <a:pt x="6307216" y="57864"/>
                </a:lnTo>
                <a:lnTo>
                  <a:pt x="6292215" y="17145"/>
                </a:lnTo>
                <a:lnTo>
                  <a:pt x="6251495" y="2143"/>
                </a:lnTo>
                <a:lnTo>
                  <a:pt x="6172200" y="0"/>
                </a:lnTo>
                <a:close/>
              </a:path>
            </a:pathLst>
          </a:custGeom>
          <a:solidFill>
            <a:srgbClr val="F6E17E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2484701" y="4443585"/>
            <a:ext cx="5360670" cy="537210"/>
          </a:xfrm>
          <a:custGeom>
            <a:avLst/>
            <a:gdLst/>
            <a:ahLst/>
            <a:cxnLst/>
            <a:rect l="l" t="t" r="r" b="b"/>
            <a:pathLst>
              <a:path w="5360670" h="537210">
                <a:moveTo>
                  <a:pt x="5360670" y="0"/>
                </a:moveTo>
                <a:lnTo>
                  <a:pt x="0" y="0"/>
                </a:lnTo>
                <a:lnTo>
                  <a:pt x="0" y="537210"/>
                </a:lnTo>
                <a:lnTo>
                  <a:pt x="5223510" y="537210"/>
                </a:lnTo>
                <a:lnTo>
                  <a:pt x="5302805" y="535066"/>
                </a:lnTo>
                <a:lnTo>
                  <a:pt x="5343525" y="520065"/>
                </a:lnTo>
                <a:lnTo>
                  <a:pt x="5358526" y="479345"/>
                </a:lnTo>
                <a:lnTo>
                  <a:pt x="5360670" y="400050"/>
                </a:lnTo>
                <a:lnTo>
                  <a:pt x="5360670" y="0"/>
                </a:lnTo>
                <a:close/>
              </a:path>
            </a:pathLst>
          </a:custGeom>
          <a:solidFill>
            <a:srgbClr val="FBEE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955165" y="2509954"/>
            <a:ext cx="5233669" cy="1529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00" b="0" i="0">
                <a:solidFill>
                  <a:srgbClr val="0F232F"/>
                </a:solidFill>
                <a:latin typeface="Work Sans ExtraLight"/>
                <a:cs typeface="Work Sans Extr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Work Sans ExtraLight"/>
                <a:cs typeface="Work Sans Extr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Work Sans ExtraLight"/>
                <a:cs typeface="Work Sans Extr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Work Sans ExtraLight"/>
                <a:cs typeface="Work Sans Extr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BEEA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22180" y="2264549"/>
            <a:ext cx="5499638" cy="19450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Work Sans ExtraLight"/>
                <a:cs typeface="Work Sans Extr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88640" y="2480154"/>
            <a:ext cx="7566718" cy="3637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hyperlink" Target="https://didar.me/?utm_channel=Paid&amp;utm_source=Didar&amp;utm_medium=File&amp;utm_campaign=Book&amp;utm_term=product-presentation-templat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idar.me/?utm_channel=Paid&amp;utm_source=Didar&amp;utm_medium=File&amp;utm_campaign=Book&amp;utm_term=product-presentation-template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1717267" y="2337440"/>
            <a:ext cx="6131333" cy="827791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081405" marR="5080" indent="-832485" algn="ctr" rtl="1">
              <a:lnSpc>
                <a:spcPts val="5580"/>
              </a:lnSpc>
              <a:spcBef>
                <a:spcPts val="855"/>
              </a:spcBef>
            </a:pPr>
            <a:r>
              <a:rPr lang="fa-IR" sz="5000" spc="-70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سبک حرفه‌ای پرزنت</a:t>
            </a:r>
            <a:endParaRPr sz="5000" spc="-65" dirty="0"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39310" y="4588028"/>
            <a:ext cx="2087245" cy="23083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 rtl="1">
              <a:lnSpc>
                <a:spcPct val="100000"/>
              </a:lnSpc>
              <a:spcBef>
                <a:spcPts val="120"/>
              </a:spcBef>
            </a:pPr>
            <a:r>
              <a:rPr lang="fa-IR" sz="1400" spc="-20" dirty="0">
                <a:solidFill>
                  <a:srgbClr val="C0B68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فرمت دیدار</a:t>
            </a:r>
            <a:endParaRPr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68719" y="1551800"/>
            <a:ext cx="1025448" cy="10075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49833" y="4100690"/>
            <a:ext cx="1534871" cy="12055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79E31D-A30D-852C-94A9-0D34F23B05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015" y="4548152"/>
            <a:ext cx="884504" cy="2506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2180" y="2264549"/>
            <a:ext cx="5499638" cy="11660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r" rtl="1">
              <a:lnSpc>
                <a:spcPct val="109000"/>
              </a:lnSpc>
              <a:spcBef>
                <a:spcPts val="105"/>
              </a:spcBef>
            </a:pPr>
            <a:r>
              <a:rPr lang="fa-IR" sz="3600" spc="-35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بازاریابی محتوا سه برابر بیشتر از تبلیغات پولی سرنخ تولید می‌کند. </a:t>
            </a:r>
            <a:endParaRPr sz="3600" spc="-1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0" y="4479291"/>
            <a:ext cx="0" cy="439420"/>
          </a:xfrm>
          <a:custGeom>
            <a:avLst/>
            <a:gdLst/>
            <a:ahLst/>
            <a:cxnLst/>
            <a:rect l="l" t="t" r="r" b="b"/>
            <a:pathLst>
              <a:path h="439420">
                <a:moveTo>
                  <a:pt x="0" y="0"/>
                </a:moveTo>
                <a:lnTo>
                  <a:pt x="0" y="439419"/>
                </a:lnTo>
              </a:path>
            </a:pathLst>
          </a:custGeom>
          <a:ln w="10160">
            <a:solidFill>
              <a:srgbClr val="C0B6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737199" y="5186730"/>
            <a:ext cx="3669599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130"/>
              </a:spcBef>
            </a:pPr>
            <a:r>
              <a:rPr lang="fa-IR" sz="1200" spc="10" dirty="0">
                <a:solidFill>
                  <a:srgbClr val="C0B685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منبع: موسسه بازاریابی محتوا، 2017</a:t>
            </a:r>
            <a:endParaRPr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268734" y="1496009"/>
            <a:ext cx="607060" cy="289560"/>
          </a:xfrm>
          <a:custGeom>
            <a:avLst/>
            <a:gdLst/>
            <a:ahLst/>
            <a:cxnLst/>
            <a:rect l="l" t="t" r="r" b="b"/>
            <a:pathLst>
              <a:path w="607060" h="289560">
                <a:moveTo>
                  <a:pt x="53886" y="181648"/>
                </a:moveTo>
                <a:lnTo>
                  <a:pt x="33127" y="185953"/>
                </a:lnTo>
                <a:lnTo>
                  <a:pt x="15975" y="197618"/>
                </a:lnTo>
                <a:lnTo>
                  <a:pt x="4306" y="214770"/>
                </a:lnTo>
                <a:lnTo>
                  <a:pt x="0" y="235534"/>
                </a:lnTo>
                <a:lnTo>
                  <a:pt x="4546" y="256290"/>
                </a:lnTo>
                <a:lnTo>
                  <a:pt x="16743" y="273438"/>
                </a:lnTo>
                <a:lnTo>
                  <a:pt x="34423" y="285102"/>
                </a:lnTo>
                <a:lnTo>
                  <a:pt x="55422" y="289407"/>
                </a:lnTo>
                <a:lnTo>
                  <a:pt x="76179" y="285102"/>
                </a:lnTo>
                <a:lnTo>
                  <a:pt x="93327" y="273438"/>
                </a:lnTo>
                <a:lnTo>
                  <a:pt x="103405" y="258622"/>
                </a:lnTo>
                <a:lnTo>
                  <a:pt x="55422" y="258622"/>
                </a:lnTo>
                <a:lnTo>
                  <a:pt x="46618" y="256745"/>
                </a:lnTo>
                <a:lnTo>
                  <a:pt x="39258" y="251693"/>
                </a:lnTo>
                <a:lnTo>
                  <a:pt x="34209" y="244333"/>
                </a:lnTo>
                <a:lnTo>
                  <a:pt x="32334" y="235534"/>
                </a:lnTo>
                <a:lnTo>
                  <a:pt x="34209" y="226727"/>
                </a:lnTo>
                <a:lnTo>
                  <a:pt x="39258" y="219363"/>
                </a:lnTo>
                <a:lnTo>
                  <a:pt x="46618" y="214310"/>
                </a:lnTo>
                <a:lnTo>
                  <a:pt x="55422" y="212432"/>
                </a:lnTo>
                <a:lnTo>
                  <a:pt x="106235" y="212432"/>
                </a:lnTo>
                <a:lnTo>
                  <a:pt x="127785" y="190881"/>
                </a:lnTo>
                <a:lnTo>
                  <a:pt x="83134" y="190881"/>
                </a:lnTo>
                <a:lnTo>
                  <a:pt x="76831" y="187493"/>
                </a:lnTo>
                <a:lnTo>
                  <a:pt x="69662" y="184535"/>
                </a:lnTo>
                <a:lnTo>
                  <a:pt x="61917" y="182442"/>
                </a:lnTo>
                <a:lnTo>
                  <a:pt x="53886" y="181648"/>
                </a:lnTo>
                <a:close/>
              </a:path>
              <a:path w="607060" h="289560">
                <a:moveTo>
                  <a:pt x="106235" y="212432"/>
                </a:moveTo>
                <a:lnTo>
                  <a:pt x="55422" y="212432"/>
                </a:lnTo>
                <a:lnTo>
                  <a:pt x="65524" y="215176"/>
                </a:lnTo>
                <a:lnTo>
                  <a:pt x="72739" y="221673"/>
                </a:lnTo>
                <a:lnTo>
                  <a:pt x="77068" y="229326"/>
                </a:lnTo>
                <a:lnTo>
                  <a:pt x="78511" y="235534"/>
                </a:lnTo>
                <a:lnTo>
                  <a:pt x="76636" y="244333"/>
                </a:lnTo>
                <a:lnTo>
                  <a:pt x="71586" y="251693"/>
                </a:lnTo>
                <a:lnTo>
                  <a:pt x="64227" y="256745"/>
                </a:lnTo>
                <a:lnTo>
                  <a:pt x="55422" y="258622"/>
                </a:lnTo>
                <a:lnTo>
                  <a:pt x="103405" y="258622"/>
                </a:lnTo>
                <a:lnTo>
                  <a:pt x="104991" y="256290"/>
                </a:lnTo>
                <a:lnTo>
                  <a:pt x="109296" y="235534"/>
                </a:lnTo>
                <a:lnTo>
                  <a:pt x="109296" y="227825"/>
                </a:lnTo>
                <a:lnTo>
                  <a:pt x="107759" y="220129"/>
                </a:lnTo>
                <a:lnTo>
                  <a:pt x="104686" y="213982"/>
                </a:lnTo>
                <a:lnTo>
                  <a:pt x="106235" y="212432"/>
                </a:lnTo>
                <a:close/>
              </a:path>
              <a:path w="607060" h="289560">
                <a:moveTo>
                  <a:pt x="243230" y="38481"/>
                </a:moveTo>
                <a:lnTo>
                  <a:pt x="235534" y="40030"/>
                </a:lnTo>
                <a:lnTo>
                  <a:pt x="229374" y="44640"/>
                </a:lnTo>
                <a:lnTo>
                  <a:pt x="83134" y="190881"/>
                </a:lnTo>
                <a:lnTo>
                  <a:pt x="127785" y="190881"/>
                </a:lnTo>
                <a:lnTo>
                  <a:pt x="243230" y="75425"/>
                </a:lnTo>
                <a:lnTo>
                  <a:pt x="295788" y="75425"/>
                </a:lnTo>
                <a:lnTo>
                  <a:pt x="249389" y="43103"/>
                </a:lnTo>
                <a:lnTo>
                  <a:pt x="243230" y="38481"/>
                </a:lnTo>
                <a:close/>
              </a:path>
              <a:path w="607060" h="289560">
                <a:moveTo>
                  <a:pt x="295788" y="75425"/>
                </a:moveTo>
                <a:lnTo>
                  <a:pt x="243230" y="75425"/>
                </a:lnTo>
                <a:lnTo>
                  <a:pt x="377151" y="170878"/>
                </a:lnTo>
                <a:lnTo>
                  <a:pt x="381774" y="173951"/>
                </a:lnTo>
                <a:lnTo>
                  <a:pt x="389470" y="173951"/>
                </a:lnTo>
                <a:lnTo>
                  <a:pt x="394093" y="170878"/>
                </a:lnTo>
                <a:lnTo>
                  <a:pt x="440453" y="138544"/>
                </a:lnTo>
                <a:lnTo>
                  <a:pt x="386397" y="138544"/>
                </a:lnTo>
                <a:lnTo>
                  <a:pt x="295788" y="75425"/>
                </a:lnTo>
                <a:close/>
              </a:path>
              <a:path w="607060" h="289560">
                <a:moveTo>
                  <a:pt x="552653" y="0"/>
                </a:moveTo>
                <a:lnTo>
                  <a:pt x="531889" y="4304"/>
                </a:lnTo>
                <a:lnTo>
                  <a:pt x="514737" y="15968"/>
                </a:lnTo>
                <a:lnTo>
                  <a:pt x="503072" y="33116"/>
                </a:lnTo>
                <a:lnTo>
                  <a:pt x="498767" y="53873"/>
                </a:lnTo>
                <a:lnTo>
                  <a:pt x="498767" y="60032"/>
                </a:lnTo>
                <a:lnTo>
                  <a:pt x="386397" y="138544"/>
                </a:lnTo>
                <a:lnTo>
                  <a:pt x="440453" y="138544"/>
                </a:lnTo>
                <a:lnTo>
                  <a:pt x="511086" y="89281"/>
                </a:lnTo>
                <a:lnTo>
                  <a:pt x="592263" y="89281"/>
                </a:lnTo>
                <a:lnTo>
                  <a:pt x="601686" y="75425"/>
                </a:lnTo>
                <a:lnTo>
                  <a:pt x="552653" y="75425"/>
                </a:lnTo>
                <a:lnTo>
                  <a:pt x="543846" y="73550"/>
                </a:lnTo>
                <a:lnTo>
                  <a:pt x="536482" y="68500"/>
                </a:lnTo>
                <a:lnTo>
                  <a:pt x="531429" y="61141"/>
                </a:lnTo>
                <a:lnTo>
                  <a:pt x="529551" y="52336"/>
                </a:lnTo>
                <a:lnTo>
                  <a:pt x="531429" y="43537"/>
                </a:lnTo>
                <a:lnTo>
                  <a:pt x="536482" y="36177"/>
                </a:lnTo>
                <a:lnTo>
                  <a:pt x="543846" y="31125"/>
                </a:lnTo>
                <a:lnTo>
                  <a:pt x="552653" y="29248"/>
                </a:lnTo>
                <a:lnTo>
                  <a:pt x="599590" y="29248"/>
                </a:lnTo>
                <a:lnTo>
                  <a:pt x="590557" y="15968"/>
                </a:lnTo>
                <a:lnTo>
                  <a:pt x="573409" y="4304"/>
                </a:lnTo>
                <a:lnTo>
                  <a:pt x="552653" y="0"/>
                </a:lnTo>
                <a:close/>
              </a:path>
              <a:path w="607060" h="289560">
                <a:moveTo>
                  <a:pt x="592263" y="89281"/>
                </a:moveTo>
                <a:lnTo>
                  <a:pt x="511086" y="89281"/>
                </a:lnTo>
                <a:lnTo>
                  <a:pt x="519741" y="96717"/>
                </a:lnTo>
                <a:lnTo>
                  <a:pt x="529555" y="102563"/>
                </a:lnTo>
                <a:lnTo>
                  <a:pt x="540525" y="106388"/>
                </a:lnTo>
                <a:lnTo>
                  <a:pt x="552653" y="107759"/>
                </a:lnTo>
                <a:lnTo>
                  <a:pt x="573409" y="103454"/>
                </a:lnTo>
                <a:lnTo>
                  <a:pt x="590557" y="91789"/>
                </a:lnTo>
                <a:lnTo>
                  <a:pt x="592263" y="89281"/>
                </a:lnTo>
                <a:close/>
              </a:path>
              <a:path w="607060" h="289560">
                <a:moveTo>
                  <a:pt x="599590" y="29248"/>
                </a:moveTo>
                <a:lnTo>
                  <a:pt x="552653" y="29248"/>
                </a:lnTo>
                <a:lnTo>
                  <a:pt x="561452" y="31125"/>
                </a:lnTo>
                <a:lnTo>
                  <a:pt x="568812" y="36177"/>
                </a:lnTo>
                <a:lnTo>
                  <a:pt x="573864" y="43537"/>
                </a:lnTo>
                <a:lnTo>
                  <a:pt x="575741" y="52336"/>
                </a:lnTo>
                <a:lnTo>
                  <a:pt x="573864" y="61141"/>
                </a:lnTo>
                <a:lnTo>
                  <a:pt x="568812" y="68500"/>
                </a:lnTo>
                <a:lnTo>
                  <a:pt x="561452" y="73550"/>
                </a:lnTo>
                <a:lnTo>
                  <a:pt x="552653" y="75425"/>
                </a:lnTo>
                <a:lnTo>
                  <a:pt x="601686" y="75425"/>
                </a:lnTo>
                <a:lnTo>
                  <a:pt x="602221" y="74637"/>
                </a:lnTo>
                <a:lnTo>
                  <a:pt x="606526" y="53873"/>
                </a:lnTo>
                <a:lnTo>
                  <a:pt x="602221" y="33116"/>
                </a:lnTo>
                <a:lnTo>
                  <a:pt x="599590" y="29248"/>
                </a:lnTo>
                <a:close/>
              </a:path>
            </a:pathLst>
          </a:custGeom>
          <a:solidFill>
            <a:srgbClr val="F6E17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0" y="4900625"/>
            <a:ext cx="0" cy="439420"/>
          </a:xfrm>
          <a:custGeom>
            <a:avLst/>
            <a:gdLst/>
            <a:ahLst/>
            <a:cxnLst/>
            <a:rect l="l" t="t" r="r" b="b"/>
            <a:pathLst>
              <a:path h="439420">
                <a:moveTo>
                  <a:pt x="0" y="0"/>
                </a:moveTo>
                <a:lnTo>
                  <a:pt x="0" y="439420"/>
                </a:lnTo>
              </a:path>
            </a:pathLst>
          </a:custGeom>
          <a:ln w="10160">
            <a:solidFill>
              <a:srgbClr val="C0B6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358267" y="5272556"/>
            <a:ext cx="4417305" cy="1090683"/>
          </a:xfrm>
          <a:prstGeom prst="rect">
            <a:avLst/>
          </a:prstGeom>
        </p:spPr>
        <p:txBody>
          <a:bodyPr vert="horz" wrap="square" lIns="0" tIns="158115" rIns="0" bIns="0" rtlCol="0">
            <a:spAutoFit/>
          </a:bodyPr>
          <a:lstStyle/>
          <a:p>
            <a:pPr algn="ctr" rtl="1">
              <a:lnSpc>
                <a:spcPct val="100000"/>
              </a:lnSpc>
              <a:spcBef>
                <a:spcPts val="1245"/>
              </a:spcBef>
            </a:pPr>
            <a:r>
              <a:rPr lang="fa-IR" sz="3650" spc="-10" dirty="0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ردیابی درآمد</a:t>
            </a:r>
            <a:endParaRPr sz="365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10"/>
              </a:spcBef>
            </a:pPr>
            <a:r>
              <a:rPr sz="1900" spc="10" dirty="0">
                <a:solidFill>
                  <a:srgbClr val="C0B685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2018 –</a:t>
            </a:r>
            <a:r>
              <a:rPr sz="1900" spc="-15" dirty="0">
                <a:solidFill>
                  <a:srgbClr val="C0B685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sz="1900" spc="10" dirty="0">
                <a:solidFill>
                  <a:srgbClr val="C0B685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2019</a:t>
            </a:r>
            <a:endParaRPr sz="19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378959" y="552043"/>
            <a:ext cx="386080" cy="359410"/>
          </a:xfrm>
          <a:custGeom>
            <a:avLst/>
            <a:gdLst/>
            <a:ahLst/>
            <a:cxnLst/>
            <a:rect l="l" t="t" r="r" b="b"/>
            <a:pathLst>
              <a:path w="386079" h="359409">
                <a:moveTo>
                  <a:pt x="381000" y="0"/>
                </a:moveTo>
                <a:lnTo>
                  <a:pt x="5079" y="0"/>
                </a:lnTo>
                <a:lnTo>
                  <a:pt x="0" y="4724"/>
                </a:lnTo>
                <a:lnTo>
                  <a:pt x="0" y="354329"/>
                </a:lnTo>
                <a:lnTo>
                  <a:pt x="5079" y="359054"/>
                </a:lnTo>
                <a:lnTo>
                  <a:pt x="17627" y="359054"/>
                </a:lnTo>
                <a:lnTo>
                  <a:pt x="22707" y="354329"/>
                </a:lnTo>
                <a:lnTo>
                  <a:pt x="22707" y="274574"/>
                </a:lnTo>
                <a:lnTo>
                  <a:pt x="381000" y="274574"/>
                </a:lnTo>
                <a:lnTo>
                  <a:pt x="386079" y="269836"/>
                </a:lnTo>
                <a:lnTo>
                  <a:pt x="386079" y="258178"/>
                </a:lnTo>
                <a:lnTo>
                  <a:pt x="381000" y="253453"/>
                </a:lnTo>
                <a:lnTo>
                  <a:pt x="295236" y="253453"/>
                </a:lnTo>
                <a:lnTo>
                  <a:pt x="22707" y="253441"/>
                </a:lnTo>
                <a:lnTo>
                  <a:pt x="22707" y="147840"/>
                </a:lnTo>
                <a:lnTo>
                  <a:pt x="381000" y="147840"/>
                </a:lnTo>
                <a:lnTo>
                  <a:pt x="386079" y="143116"/>
                </a:lnTo>
                <a:lnTo>
                  <a:pt x="386079" y="131457"/>
                </a:lnTo>
                <a:lnTo>
                  <a:pt x="381000" y="126720"/>
                </a:lnTo>
                <a:lnTo>
                  <a:pt x="22707" y="126720"/>
                </a:lnTo>
                <a:lnTo>
                  <a:pt x="22707" y="21120"/>
                </a:lnTo>
                <a:lnTo>
                  <a:pt x="381000" y="21120"/>
                </a:lnTo>
                <a:lnTo>
                  <a:pt x="386079" y="16395"/>
                </a:lnTo>
                <a:lnTo>
                  <a:pt x="386079" y="4724"/>
                </a:lnTo>
                <a:lnTo>
                  <a:pt x="381000" y="0"/>
                </a:lnTo>
                <a:close/>
              </a:path>
              <a:path w="386079" h="359409">
                <a:moveTo>
                  <a:pt x="158978" y="274574"/>
                </a:moveTo>
                <a:lnTo>
                  <a:pt x="136258" y="274574"/>
                </a:lnTo>
                <a:lnTo>
                  <a:pt x="136258" y="354329"/>
                </a:lnTo>
                <a:lnTo>
                  <a:pt x="141350" y="359054"/>
                </a:lnTo>
                <a:lnTo>
                  <a:pt x="153885" y="359054"/>
                </a:lnTo>
                <a:lnTo>
                  <a:pt x="158978" y="354329"/>
                </a:lnTo>
                <a:lnTo>
                  <a:pt x="158978" y="274574"/>
                </a:lnTo>
                <a:close/>
              </a:path>
              <a:path w="386079" h="359409">
                <a:moveTo>
                  <a:pt x="295236" y="274574"/>
                </a:moveTo>
                <a:lnTo>
                  <a:pt x="272529" y="274574"/>
                </a:lnTo>
                <a:lnTo>
                  <a:pt x="272529" y="354329"/>
                </a:lnTo>
                <a:lnTo>
                  <a:pt x="277609" y="359054"/>
                </a:lnTo>
                <a:lnTo>
                  <a:pt x="290156" y="359054"/>
                </a:lnTo>
                <a:lnTo>
                  <a:pt x="295236" y="354329"/>
                </a:lnTo>
                <a:lnTo>
                  <a:pt x="295236" y="274574"/>
                </a:lnTo>
                <a:close/>
              </a:path>
              <a:path w="386079" h="359409">
                <a:moveTo>
                  <a:pt x="158978" y="147840"/>
                </a:moveTo>
                <a:lnTo>
                  <a:pt x="136258" y="147840"/>
                </a:lnTo>
                <a:lnTo>
                  <a:pt x="136258" y="253441"/>
                </a:lnTo>
                <a:lnTo>
                  <a:pt x="158978" y="253441"/>
                </a:lnTo>
                <a:lnTo>
                  <a:pt x="158978" y="147840"/>
                </a:lnTo>
                <a:close/>
              </a:path>
              <a:path w="386079" h="359409">
                <a:moveTo>
                  <a:pt x="295236" y="147840"/>
                </a:moveTo>
                <a:lnTo>
                  <a:pt x="272529" y="147840"/>
                </a:lnTo>
                <a:lnTo>
                  <a:pt x="272529" y="253441"/>
                </a:lnTo>
                <a:lnTo>
                  <a:pt x="295236" y="253441"/>
                </a:lnTo>
                <a:lnTo>
                  <a:pt x="295236" y="147840"/>
                </a:lnTo>
                <a:close/>
              </a:path>
              <a:path w="386079" h="359409">
                <a:moveTo>
                  <a:pt x="158978" y="21120"/>
                </a:moveTo>
                <a:lnTo>
                  <a:pt x="136258" y="21120"/>
                </a:lnTo>
                <a:lnTo>
                  <a:pt x="136258" y="126720"/>
                </a:lnTo>
                <a:lnTo>
                  <a:pt x="158978" y="126720"/>
                </a:lnTo>
                <a:lnTo>
                  <a:pt x="158978" y="21120"/>
                </a:lnTo>
                <a:close/>
              </a:path>
              <a:path w="386079" h="359409">
                <a:moveTo>
                  <a:pt x="295236" y="21120"/>
                </a:moveTo>
                <a:lnTo>
                  <a:pt x="272529" y="21120"/>
                </a:lnTo>
                <a:lnTo>
                  <a:pt x="272529" y="126720"/>
                </a:lnTo>
                <a:lnTo>
                  <a:pt x="295236" y="126720"/>
                </a:lnTo>
                <a:lnTo>
                  <a:pt x="295236" y="21120"/>
                </a:lnTo>
                <a:close/>
              </a:path>
            </a:pathLst>
          </a:custGeom>
          <a:solidFill>
            <a:srgbClr val="F6E1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87720" y="1400505"/>
            <a:ext cx="1524000" cy="3048000"/>
          </a:xfrm>
          <a:custGeom>
            <a:avLst/>
            <a:gdLst/>
            <a:ahLst/>
            <a:cxnLst/>
            <a:rect l="l" t="t" r="r" b="b"/>
            <a:pathLst>
              <a:path w="1524000" h="3048000">
                <a:moveTo>
                  <a:pt x="1524000" y="0"/>
                </a:moveTo>
                <a:lnTo>
                  <a:pt x="0" y="0"/>
                </a:lnTo>
                <a:lnTo>
                  <a:pt x="0" y="3048000"/>
                </a:lnTo>
                <a:lnTo>
                  <a:pt x="1524000" y="3048000"/>
                </a:lnTo>
                <a:lnTo>
                  <a:pt x="1524000" y="0"/>
                </a:lnTo>
                <a:close/>
              </a:path>
            </a:pathLst>
          </a:custGeom>
          <a:solidFill>
            <a:srgbClr val="0F232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284564"/>
              </p:ext>
            </p:extLst>
          </p:nvPr>
        </p:nvGraphicFramePr>
        <p:xfrm>
          <a:off x="1722120" y="1400505"/>
          <a:ext cx="5689600" cy="30581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96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 algn="ctr" rtl="1">
                        <a:lnSpc>
                          <a:spcPct val="100000"/>
                        </a:lnSpc>
                      </a:pPr>
                      <a:r>
                        <a:rPr lang="fa-IR" sz="1250" spc="1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فصل</a:t>
                      </a:r>
                      <a:endParaRPr sz="125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R w="28575">
                      <a:solidFill>
                        <a:srgbClr val="2C3C44"/>
                      </a:solidFill>
                      <a:prstDash val="solid"/>
                    </a:lnR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 algn="ctr" rtl="1">
                        <a:lnSpc>
                          <a:spcPct val="100000"/>
                        </a:lnSpc>
                      </a:pPr>
                      <a:r>
                        <a:rPr lang="fa-IR" sz="1250" spc="5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درآمد</a:t>
                      </a:r>
                      <a:endParaRPr sz="125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 algn="ctr" rtl="1">
                        <a:lnSpc>
                          <a:spcPct val="100000"/>
                        </a:lnSpc>
                      </a:pPr>
                      <a:r>
                        <a:rPr lang="fa-IR" sz="1250" spc="5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درآمد هدف</a:t>
                      </a:r>
                      <a:endParaRPr sz="125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 algn="ctr" rtl="1">
                        <a:lnSpc>
                          <a:spcPct val="100000"/>
                        </a:lnSpc>
                      </a:pPr>
                      <a:r>
                        <a:rPr lang="fa-IR" sz="1250" spc="1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رسیدن به هدف</a:t>
                      </a:r>
                      <a:endParaRPr sz="125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 algn="ctr" rtl="1">
                        <a:lnSpc>
                          <a:spcPct val="100000"/>
                        </a:lnSpc>
                      </a:pPr>
                      <a:r>
                        <a:rPr lang="fa-IR" sz="1250" spc="15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فصل 2 سال 2018</a:t>
                      </a:r>
                      <a:endParaRPr sz="125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50" spc="1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$52,654</a:t>
                      </a:r>
                      <a:endParaRPr sz="125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50" spc="1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$55,000</a:t>
                      </a:r>
                      <a:endParaRPr sz="125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28575">
                      <a:solidFill>
                        <a:srgbClr val="2C3C44"/>
                      </a:solidFill>
                      <a:prstDash val="solid"/>
                    </a:lnL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 algn="ctr" rtl="1">
                        <a:lnSpc>
                          <a:spcPct val="100000"/>
                        </a:lnSpc>
                      </a:pPr>
                      <a:r>
                        <a:rPr lang="fa-IR" sz="1250" spc="15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فصل 3 سال 2018</a:t>
                      </a:r>
                      <a:endParaRPr sz="125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50" spc="1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$56,672</a:t>
                      </a:r>
                      <a:endParaRPr sz="125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50" spc="5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$60,000</a:t>
                      </a:r>
                      <a:endParaRPr sz="125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28575">
                      <a:solidFill>
                        <a:srgbClr val="2C3C44"/>
                      </a:solidFill>
                      <a:prstDash val="solid"/>
                    </a:lnL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 algn="ctr" rtl="1">
                        <a:lnSpc>
                          <a:spcPct val="100000"/>
                        </a:lnSpc>
                      </a:pPr>
                      <a:r>
                        <a:rPr lang="fa-IR" sz="1250" spc="15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فصل 4 سال 2018</a:t>
                      </a:r>
                      <a:endParaRPr sz="125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50" spc="1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$65,213</a:t>
                      </a:r>
                      <a:endParaRPr sz="125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50" spc="1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$65,000</a:t>
                      </a:r>
                      <a:endParaRPr sz="125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28575">
                      <a:solidFill>
                        <a:srgbClr val="2C3C44"/>
                      </a:solidFill>
                      <a:prstDash val="solid"/>
                    </a:lnL>
                    <a:lnT w="28575">
                      <a:solidFill>
                        <a:srgbClr val="2C3C44"/>
                      </a:solidFill>
                      <a:prstDash val="solid"/>
                    </a:lnT>
                    <a:lnB w="28575">
                      <a:solidFill>
                        <a:srgbClr val="2C3C4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 algn="ctr" rtl="1">
                        <a:lnSpc>
                          <a:spcPct val="100000"/>
                        </a:lnSpc>
                      </a:pPr>
                      <a:r>
                        <a:rPr lang="fa-IR" sz="1250" spc="15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فصل 1 سال 2019</a:t>
                      </a:r>
                      <a:endParaRPr sz="125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50" spc="1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$72,359</a:t>
                      </a:r>
                      <a:endParaRPr sz="125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50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5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$70,000</a:t>
                      </a:r>
                      <a:endParaRPr sz="125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540" marB="0">
                    <a:lnL w="28575">
                      <a:solidFill>
                        <a:srgbClr val="2C3C44"/>
                      </a:solidFill>
                      <a:prstDash val="solid"/>
                    </a:lnL>
                    <a:lnR w="28575">
                      <a:solidFill>
                        <a:srgbClr val="2C3C44"/>
                      </a:solidFill>
                      <a:prstDash val="solid"/>
                    </a:lnR>
                    <a:lnT w="28575">
                      <a:solidFill>
                        <a:srgbClr val="2C3C44"/>
                      </a:solidFill>
                      <a:prstDash val="solid"/>
                    </a:lnT>
                    <a:solidFill>
                      <a:srgbClr val="0F232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28575">
                      <a:solidFill>
                        <a:srgbClr val="2C3C44"/>
                      </a:solidFill>
                      <a:prstDash val="solid"/>
                    </a:lnL>
                    <a:lnT w="28575">
                      <a:solidFill>
                        <a:srgbClr val="2C3C44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6592845" y="4092087"/>
            <a:ext cx="174447" cy="1415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592845" y="3452007"/>
            <a:ext cx="174447" cy="1415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16807" y="2893787"/>
            <a:ext cx="126631" cy="1119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616807" y="2284187"/>
            <a:ext cx="126631" cy="1119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83313" y="152400"/>
            <a:ext cx="6145560" cy="1992212"/>
          </a:xfrm>
          <a:prstGeom prst="rect">
            <a:avLst/>
          </a:prstGeom>
        </p:spPr>
        <p:txBody>
          <a:bodyPr vert="horz" wrap="square" lIns="0" tIns="60388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4755"/>
              </a:spcBef>
            </a:pPr>
            <a:r>
              <a:rPr lang="fa-IR" sz="6700" spc="-95" dirty="0">
                <a:solidFill>
                  <a:srgbClr val="0F232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اسلاید محتوا</a:t>
            </a:r>
            <a:endParaRPr sz="6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12700" algn="r" rtl="1">
              <a:lnSpc>
                <a:spcPct val="100000"/>
              </a:lnSpc>
              <a:spcBef>
                <a:spcPts val="990"/>
              </a:spcBef>
            </a:pPr>
            <a:r>
              <a:rPr lang="fa-IR" sz="1450" spc="-10" dirty="0">
                <a:solidFill>
                  <a:srgbClr val="C0B685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اسلایدی برای محتوای کلی</a:t>
            </a:r>
            <a:endParaRPr sz="145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8640" y="2480154"/>
            <a:ext cx="7158990" cy="28420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r" rtl="1">
              <a:lnSpc>
                <a:spcPct val="125699"/>
              </a:lnSpc>
              <a:spcBef>
                <a:spcPts val="95"/>
              </a:spcBef>
            </a:pPr>
            <a:r>
              <a:rPr lang="fa-IR" sz="1750" spc="-40" dirty="0">
                <a:solidFill>
                  <a:srgbClr val="0F232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هر چیزی که می‌گویید را ننویسید. در عین حال، خیلی خشک و رسمی هم ننویسید. </a:t>
            </a:r>
            <a:r>
              <a:rPr lang="fa-IR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سعی کنید در محتوای خود از اطلاعات مهم، آمار و داده‌های تصویری استفاده کنید و بقیه چیزها را به صورت شفاهی توضیح دهید.</a:t>
            </a:r>
          </a:p>
          <a:p>
            <a:pPr marL="12700" marR="5080" algn="r" rtl="1">
              <a:lnSpc>
                <a:spcPct val="125699"/>
              </a:lnSpc>
              <a:spcBef>
                <a:spcPts val="95"/>
              </a:spcBef>
            </a:pPr>
            <a:endParaRPr lang="fa-IR" kern="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98450" marR="5080" indent="-285750" algn="r" rtl="1">
              <a:lnSpc>
                <a:spcPct val="125699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a-IR" sz="1800" dirty="0">
                <a:latin typeface="Arial" panose="020B0604020202020204" pitchFamily="34" charset="0"/>
                <a:cs typeface="Arial" panose="020B0604020202020204" pitchFamily="34" charset="0"/>
              </a:rPr>
              <a:t>برای جدا کردن اسلایدها از بولت پوینت استفاده کنید.</a:t>
            </a:r>
          </a:p>
          <a:p>
            <a:pPr marL="298450" marR="5080" indent="-285750" algn="r" rtl="1">
              <a:lnSpc>
                <a:spcPct val="125699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a-IR" sz="1800" dirty="0">
                <a:latin typeface="Arial" panose="020B0604020202020204" pitchFamily="34" charset="0"/>
                <a:cs typeface="Arial" panose="020B0604020202020204" pitchFamily="34" charset="0"/>
              </a:rPr>
              <a:t>فضای سفید زیادی بگذارید. </a:t>
            </a:r>
          </a:p>
          <a:p>
            <a:pPr marL="298450" marR="5080" indent="-285750" algn="r" rtl="1">
              <a:lnSpc>
                <a:spcPct val="125699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a-IR" sz="1800" dirty="0">
                <a:latin typeface="Arial" panose="020B0604020202020204" pitchFamily="34" charset="0"/>
                <a:cs typeface="Arial" panose="020B0604020202020204" pitchFamily="34" charset="0"/>
              </a:rPr>
              <a:t>از حروف برجسته و کج برای تاکید بر نکات مختلف استفاده کنید. </a:t>
            </a:r>
          </a:p>
          <a:p>
            <a:pPr marL="12700" marR="5080" algn="r" rtl="1">
              <a:lnSpc>
                <a:spcPct val="125699"/>
              </a:lnSpc>
              <a:spcBef>
                <a:spcPts val="95"/>
              </a:spcBef>
            </a:pPr>
            <a:endParaRPr lang="en-US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733800" y="4567929"/>
            <a:ext cx="2087245" cy="23083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 rtl="1">
              <a:lnSpc>
                <a:spcPct val="100000"/>
              </a:lnSpc>
              <a:spcBef>
                <a:spcPts val="120"/>
              </a:spcBef>
            </a:pPr>
            <a:r>
              <a:rPr lang="fa-IR" sz="1400" spc="-20" dirty="0">
                <a:solidFill>
                  <a:srgbClr val="C0B68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فرمت دیدار</a:t>
            </a:r>
            <a:endParaRPr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68719" y="1551800"/>
            <a:ext cx="1025448" cy="10075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49833" y="4100690"/>
            <a:ext cx="1534871" cy="12055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819400" y="3639025"/>
            <a:ext cx="4525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rgbClr val="1B2932"/>
                </a:solidFill>
              </a:defRPr>
            </a:lvl1pPr>
          </a:lstStyle>
          <a:p>
            <a:pPr algn="ctr" rtl="1" eaLnBrk="1" hangingPunct="1"/>
            <a:r>
              <a:rPr lang="fa-IR" altLang="en-US" sz="2000" b="1" dirty="0">
                <a:solidFill>
                  <a:schemeClr val="accent5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لینک دیدار</a:t>
            </a:r>
            <a:endParaRPr lang="en-US" altLang="en-US" sz="2000" b="1" dirty="0">
              <a:solidFill>
                <a:schemeClr val="accent5">
                  <a:lumMod val="50000"/>
                </a:schemeClr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759230-3E4F-08B7-C368-4B6EB06F1E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93" y="4508827"/>
            <a:ext cx="1323750" cy="349036"/>
          </a:xfrm>
          <a:prstGeom prst="rect">
            <a:avLst/>
          </a:prstGeom>
        </p:spPr>
      </p:pic>
      <p:sp>
        <p:nvSpPr>
          <p:cNvPr id="8" name="Google Shape;107;p17">
            <a:extLst>
              <a:ext uri="{FF2B5EF4-FFF2-40B4-BE49-F238E27FC236}">
                <a16:creationId xmlns:a16="http://schemas.microsoft.com/office/drawing/2014/main" id="{4CBF6935-3B30-4875-A1DC-7DC93263D8BE}"/>
              </a:ext>
            </a:extLst>
          </p:cNvPr>
          <p:cNvSpPr txBox="1"/>
          <p:nvPr/>
        </p:nvSpPr>
        <p:spPr>
          <a:xfrm>
            <a:off x="2895600" y="2318243"/>
            <a:ext cx="3684900" cy="1320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1">
              <a:defRPr/>
            </a:pPr>
            <a:r>
              <a:rPr lang="fa-IR" altLang="en-US" sz="2400" b="1" dirty="0">
                <a:solidFill>
                  <a:srgbClr val="425B76"/>
                </a:solidFill>
                <a:latin typeface="Arial" panose="020B0604020202020204" pitchFamily="34" charset="0"/>
                <a:ea typeface="Avenir Next" charset="0"/>
                <a:cs typeface="Arial" panose="020B0604020202020204" pitchFamily="34" charset="0"/>
              </a:rPr>
              <a:t>همین الان 15 روز رایگان از نرم افزار </a:t>
            </a:r>
            <a:r>
              <a:rPr lang="en-US" altLang="en-US" sz="2400" b="1" dirty="0">
                <a:solidFill>
                  <a:srgbClr val="425B7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CRM</a:t>
            </a:r>
            <a:r>
              <a:rPr lang="fa-IR" altLang="en-US" sz="2400" b="1" dirty="0">
                <a:solidFill>
                  <a:srgbClr val="425B76"/>
                </a:solidFill>
                <a:latin typeface="Arial" panose="020B0604020202020204" pitchFamily="34" charset="0"/>
                <a:ea typeface="Avenir Next" charset="0"/>
                <a:cs typeface="Arial" panose="020B0604020202020204" pitchFamily="34" charset="0"/>
              </a:rPr>
              <a:t> دیدار استفاده کنید.</a:t>
            </a:r>
            <a:endParaRPr lang="en-US" sz="2400" b="1" spc="450" dirty="0">
              <a:solidFill>
                <a:srgbClr val="425B76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359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0;p18">
            <a:extLst>
              <a:ext uri="{FF2B5EF4-FFF2-40B4-BE49-F238E27FC236}">
                <a16:creationId xmlns:a16="http://schemas.microsoft.com/office/drawing/2014/main" id="{3F5C15A7-D973-3E25-FA9C-278C70ED43C1}"/>
              </a:ext>
            </a:extLst>
          </p:cNvPr>
          <p:cNvSpPr txBox="1"/>
          <p:nvPr/>
        </p:nvSpPr>
        <p:spPr>
          <a:xfrm>
            <a:off x="722621" y="1620152"/>
            <a:ext cx="7843345" cy="716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ctr" rtl="1">
              <a:lnSpc>
                <a:spcPct val="90000"/>
              </a:lnSpc>
              <a:buClr>
                <a:srgbClr val="34485A"/>
              </a:buClr>
              <a:buSzPts val="4400"/>
            </a:pPr>
            <a:r>
              <a:rPr lang="fa-IR" sz="3300" b="1" dirty="0">
                <a:solidFill>
                  <a:srgbClr val="34485A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از اینکه این فرمت را دانلود می‌کنید، سپاسگزاریم. </a:t>
            </a:r>
          </a:p>
        </p:txBody>
      </p:sp>
      <p:sp>
        <p:nvSpPr>
          <p:cNvPr id="5" name="Google Shape;117;p18">
            <a:extLst>
              <a:ext uri="{FF2B5EF4-FFF2-40B4-BE49-F238E27FC236}">
                <a16:creationId xmlns:a16="http://schemas.microsoft.com/office/drawing/2014/main" id="{ADC99CBA-FE1D-5C69-AA1C-AA28C20C2100}"/>
              </a:ext>
            </a:extLst>
          </p:cNvPr>
          <p:cNvSpPr txBox="1"/>
          <p:nvPr/>
        </p:nvSpPr>
        <p:spPr>
          <a:xfrm>
            <a:off x="1417104" y="2859505"/>
            <a:ext cx="6309791" cy="26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از این فرمت پرزنت به عنوان راهنما برای درست کردن پاورپورنت‌هایتان استفاده کنید. در این فرمت می‌توانید از هر رنگ برند، فونت، تصویر و سبکی که می‌خواهید استفاده کنید. </a:t>
            </a:r>
          </a:p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با استفاده از دگمه</a:t>
            </a:r>
            <a:r>
              <a:rPr lang="en-US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New Slide» </a:t>
            </a:r>
            <a:r>
              <a:rPr lang="fa-IR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» </a:t>
            </a:r>
            <a:r>
              <a:rPr lang="fa-IR" sz="1200" dirty="0" err="1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می‌توانید</a:t>
            </a:r>
            <a:r>
              <a:rPr lang="fa-IR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 اسلاید جدید اضافه کنید. </a:t>
            </a:r>
          </a:p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این فرمتها هم برای </a:t>
            </a:r>
            <a:r>
              <a:rPr lang="en-US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Mac </a:t>
            </a:r>
            <a:r>
              <a:rPr lang="fa-IR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و هم برای کاربران </a:t>
            </a:r>
            <a:r>
              <a:rPr lang="en-US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PC</a:t>
            </a:r>
            <a:r>
              <a:rPr lang="fa-IR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 مناسب هستند. اگر دیدید چیزی نامنظم است و سر جایش نیست، کافیست اسلاید را تنظیم کرده و بچرخانید تا مرتب شود. </a:t>
            </a:r>
          </a:p>
          <a:p>
            <a:pPr marL="295275" marR="200501" indent="-285750" algn="r" rtl="1">
              <a:lnSpc>
                <a:spcPct val="151000"/>
              </a:lnSpc>
              <a:spcBef>
                <a:spcPts val="75"/>
              </a:spcBef>
              <a:buSzPct val="100000"/>
              <a:buFont typeface="Arial" panose="020B0604020202020204" pitchFamily="34" charset="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fa-IR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هر چیزی که لازم دارید، می‌توانید استفاده کنید. مثلا اگر </a:t>
            </a:r>
            <a:r>
              <a:rPr lang="fa-IR" sz="1200" dirty="0" err="1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می‌خواهید</a:t>
            </a:r>
            <a:r>
              <a:rPr lang="en-US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text box </a:t>
            </a:r>
            <a:r>
              <a:rPr lang="fa-IR" sz="1200" dirty="0">
                <a:solidFill>
                  <a:srgbClr val="33475B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 بگذارید یا طرح یک اسلاید را تغییر دهید، چیزی را کپی پیست کنید یا حتی چند طرح را با هم ترکیب کنید؛ همه و همه امکان پذیر است. </a:t>
            </a:r>
          </a:p>
        </p:txBody>
      </p:sp>
      <p:sp>
        <p:nvSpPr>
          <p:cNvPr id="6" name="Google Shape;118;p18">
            <a:extLst>
              <a:ext uri="{FF2B5EF4-FFF2-40B4-BE49-F238E27FC236}">
                <a16:creationId xmlns:a16="http://schemas.microsoft.com/office/drawing/2014/main" id="{BAA0655A-CAA9-B0A0-9079-A6F643AD16E0}"/>
              </a:ext>
            </a:extLst>
          </p:cNvPr>
          <p:cNvSpPr/>
          <p:nvPr/>
        </p:nvSpPr>
        <p:spPr>
          <a:xfrm>
            <a:off x="2647830" y="2336327"/>
            <a:ext cx="3992925" cy="468900"/>
          </a:xfrm>
          <a:prstGeom prst="roundRect">
            <a:avLst>
              <a:gd name="adj" fmla="val 4563"/>
            </a:avLst>
          </a:prstGeom>
          <a:solidFill>
            <a:srgbClr val="FF7A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1800" dirty="0">
                <a:solidFill>
                  <a:schemeClr val="lt1"/>
                </a:solidFill>
                <a:latin typeface="Avenir"/>
                <a:ea typeface="Avenir"/>
                <a:cs typeface="+mn-cs"/>
                <a:sym typeface="Avenir"/>
              </a:rPr>
              <a:t>نحوه استفاده از این فرمت:</a:t>
            </a:r>
            <a:endParaRPr sz="1800" dirty="0">
              <a:solidFill>
                <a:schemeClr val="dk1"/>
              </a:solidFill>
            </a:endParaRPr>
          </a:p>
        </p:txBody>
      </p:sp>
      <p:pic>
        <p:nvPicPr>
          <p:cNvPr id="7" name="Google Shape;121;p18" descr="https://lh5.googleusercontent.com/apEXRQSz2bntSyAKx_agcu8atjECSASwv_Q3UwaqHN786iFNxVF4a2FKeiNWnkcsAHIwWNB10eXnGMm4rcDea1tq_a4693bAdOUhmQUn_owUYcPX8mwvpv2Mf4KJcGch-7v6GZe2">
            <a:extLst>
              <a:ext uri="{FF2B5EF4-FFF2-40B4-BE49-F238E27FC236}">
                <a16:creationId xmlns:a16="http://schemas.microsoft.com/office/drawing/2014/main" id="{DF3FA638-E936-1CE2-92AE-CAD7F9AC557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91000" y="662889"/>
            <a:ext cx="957263" cy="957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3183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1;p17">
            <a:extLst>
              <a:ext uri="{FF2B5EF4-FFF2-40B4-BE49-F238E27FC236}">
                <a16:creationId xmlns:a16="http://schemas.microsoft.com/office/drawing/2014/main" id="{619F389D-0DDE-B521-101A-863C045E0F47}"/>
              </a:ext>
            </a:extLst>
          </p:cNvPr>
          <p:cNvSpPr/>
          <p:nvPr/>
        </p:nvSpPr>
        <p:spPr>
          <a:xfrm>
            <a:off x="685800" y="5181600"/>
            <a:ext cx="2417596" cy="720867"/>
          </a:xfrm>
          <a:prstGeom prst="roundRect">
            <a:avLst>
              <a:gd name="adj" fmla="val 4563"/>
            </a:avLst>
          </a:prstGeom>
          <a:solidFill>
            <a:srgbClr val="00A6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</a:t>
            </a:r>
            <a:r>
              <a:rPr lang="fa-IR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ینک ثبت نام</a:t>
            </a:r>
            <a:endParaRPr sz="1800" dirty="0">
              <a:solidFill>
                <a:schemeClr val="bg1"/>
              </a:solidFill>
            </a:endParaRPr>
          </a:p>
        </p:txBody>
      </p:sp>
      <p:sp>
        <p:nvSpPr>
          <p:cNvPr id="3" name="Flowchart: Document 2">
            <a:extLst>
              <a:ext uri="{FF2B5EF4-FFF2-40B4-BE49-F238E27FC236}">
                <a16:creationId xmlns:a16="http://schemas.microsoft.com/office/drawing/2014/main" id="{0A667DC3-333F-70C2-EF2E-0F911FCE23B6}"/>
              </a:ext>
            </a:extLst>
          </p:cNvPr>
          <p:cNvSpPr/>
          <p:nvPr/>
        </p:nvSpPr>
        <p:spPr>
          <a:xfrm rot="5400000" flipH="1">
            <a:off x="3110679" y="851719"/>
            <a:ext cx="6899787" cy="5196348"/>
          </a:xfrm>
          <a:prstGeom prst="flowChartDocument">
            <a:avLst/>
          </a:prstGeom>
          <a:solidFill>
            <a:srgbClr val="00AF9E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04;p17">
            <a:extLst>
              <a:ext uri="{FF2B5EF4-FFF2-40B4-BE49-F238E27FC236}">
                <a16:creationId xmlns:a16="http://schemas.microsoft.com/office/drawing/2014/main" id="{FFBF8E8A-718F-9FA8-78E8-31665E1D6929}"/>
              </a:ext>
            </a:extLst>
          </p:cNvPr>
          <p:cNvSpPr txBox="1"/>
          <p:nvPr/>
        </p:nvSpPr>
        <p:spPr>
          <a:xfrm>
            <a:off x="5562600" y="838200"/>
            <a:ext cx="2999100" cy="22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1"/>
            <a:r>
              <a:rPr lang="ar-SA" sz="28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نرم </a:t>
            </a:r>
            <a:r>
              <a:rPr lang="ar-SA" sz="2800" b="0" i="0" u="none" strike="noStrike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افزار</a:t>
            </a:r>
            <a:r>
              <a:rPr lang="ar-SA" sz="28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CRM</a:t>
            </a:r>
            <a:r>
              <a:rPr lang="en-US" sz="28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2800" b="0" i="0" u="none" strike="noStrike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2800" b="0" i="0" u="none" strike="noStrike" dirty="0" err="1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دیدار</a:t>
            </a:r>
            <a:r>
              <a:rPr lang="ar-SA" sz="28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فروش شما را تا 300% </a:t>
            </a:r>
            <a:r>
              <a:rPr lang="ar-SA" sz="2800" b="0" i="0" dirty="0" err="1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افزایش</a:t>
            </a:r>
            <a:r>
              <a:rPr lang="ar-SA" sz="28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28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می‌</a:t>
            </a:r>
            <a:r>
              <a:rPr lang="ar-SA" sz="2800" b="0" i="0" dirty="0" err="1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دهد</a:t>
            </a:r>
            <a:r>
              <a:rPr lang="ar-SA" sz="2800" b="0" i="0" dirty="0">
                <a:solidFill>
                  <a:srgbClr val="F1F6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r" rtl="1"/>
            <a:endParaRPr sz="2600" b="1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" name="Google Shape;107;p17">
            <a:extLst>
              <a:ext uri="{FF2B5EF4-FFF2-40B4-BE49-F238E27FC236}">
                <a16:creationId xmlns:a16="http://schemas.microsoft.com/office/drawing/2014/main" id="{44F8DC91-449D-0AC0-E366-347D697B7D89}"/>
              </a:ext>
            </a:extLst>
          </p:cNvPr>
          <p:cNvSpPr txBox="1"/>
          <p:nvPr/>
        </p:nvSpPr>
        <p:spPr>
          <a:xfrm>
            <a:off x="5410200" y="3903407"/>
            <a:ext cx="2846700" cy="1110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1">
              <a:lnSpc>
                <a:spcPct val="115000"/>
              </a:lnSpc>
            </a:pPr>
            <a:r>
              <a:rPr lang="fa-IR" sz="2400" dirty="0">
                <a:solidFill>
                  <a:srgbClr val="FFFFFF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</a:rPr>
              <a:t>همین الان 15 روز رایگان آن را استفاده کنید.</a:t>
            </a:r>
            <a:endParaRPr lang="en-US" sz="2400" dirty="0">
              <a:solidFill>
                <a:srgbClr val="FFFFFF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3716959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93505" y="1038180"/>
            <a:ext cx="5853528" cy="964367"/>
          </a:xfrm>
          <a:prstGeom prst="rect">
            <a:avLst/>
          </a:prstGeom>
        </p:spPr>
        <p:txBody>
          <a:bodyPr vert="horz" wrap="square" lIns="0" tIns="223520" rIns="0" bIns="0" rtlCol="0">
            <a:spAutoFit/>
          </a:bodyPr>
          <a:lstStyle/>
          <a:p>
            <a:pPr marL="12700" marR="5080" rtl="1">
              <a:lnSpc>
                <a:spcPct val="79600"/>
              </a:lnSpc>
              <a:spcBef>
                <a:spcPts val="1760"/>
              </a:spcBef>
            </a:pPr>
            <a:r>
              <a:rPr lang="fa-IR" sz="6000" dirty="0">
                <a:solidFill>
                  <a:schemeClr val="tx1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از </a:t>
            </a:r>
            <a:r>
              <a:rPr lang="fa-IR" sz="6000" dirty="0" err="1">
                <a:solidFill>
                  <a:schemeClr val="tx1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دیدن‌تان</a:t>
            </a:r>
            <a:r>
              <a:rPr lang="fa-IR" sz="6000" dirty="0">
                <a:solidFill>
                  <a:schemeClr val="tx1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 خوشحالیم!</a:t>
            </a:r>
            <a:endParaRPr sz="6000" dirty="0">
              <a:solidFill>
                <a:schemeClr val="tx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4540" y="4273193"/>
            <a:ext cx="2917190" cy="1041311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760"/>
              </a:spcBef>
            </a:pPr>
            <a:r>
              <a:rPr lang="fa-IR" sz="1600" spc="-1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ارائه دهنده: </a:t>
            </a:r>
            <a:r>
              <a:rPr lang="fa-IR" sz="1600" spc="-15" dirty="0" err="1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سمانه</a:t>
            </a:r>
            <a:endParaRPr lang="fa-IR" sz="1600" spc="-15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12700" algn="r" rtl="1">
              <a:lnSpc>
                <a:spcPct val="100000"/>
              </a:lnSpc>
              <a:spcBef>
                <a:spcPts val="760"/>
              </a:spcBef>
            </a:pPr>
            <a:r>
              <a:rPr lang="fa-IR" sz="1600" spc="-1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مدیر بازاریابی</a:t>
            </a:r>
          </a:p>
          <a:p>
            <a:pPr marL="12700" algn="r" rtl="1">
              <a:lnSpc>
                <a:spcPct val="100000"/>
              </a:lnSpc>
              <a:spcBef>
                <a:spcPts val="760"/>
              </a:spcBef>
            </a:pPr>
            <a:r>
              <a:rPr lang="fa-IR" sz="1600" spc="-15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نام برند</a:t>
            </a:r>
            <a:endParaRPr sz="16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05200" y="4768800"/>
            <a:ext cx="711200" cy="0"/>
          </a:xfrm>
          <a:custGeom>
            <a:avLst/>
            <a:gdLst/>
            <a:ahLst/>
            <a:cxnLst/>
            <a:rect l="l" t="t" r="r" b="b"/>
            <a:pathLst>
              <a:path w="711200">
                <a:moveTo>
                  <a:pt x="0" y="0"/>
                </a:moveTo>
                <a:lnTo>
                  <a:pt x="711200" y="0"/>
                </a:lnTo>
              </a:path>
            </a:pathLst>
          </a:custGeom>
          <a:ln w="10160">
            <a:solidFill>
              <a:srgbClr val="C0B6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78280" y="3281413"/>
            <a:ext cx="1015225" cy="9974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83829" y="3564318"/>
            <a:ext cx="2234730" cy="21957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17599" y="4438650"/>
            <a:ext cx="168224" cy="16527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F9E2652-FA4A-3DEF-2522-DBB966994C68}"/>
              </a:ext>
            </a:extLst>
          </p:cNvPr>
          <p:cNvSpPr txBox="1"/>
          <p:nvPr/>
        </p:nvSpPr>
        <p:spPr>
          <a:xfrm>
            <a:off x="1371600" y="838200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dirty="0">
                <a:latin typeface="Arial" panose="020B0604020202020204" pitchFamily="34" charset="0"/>
                <a:cs typeface="Arial" panose="020B0604020202020204" pitchFamily="34" charset="0"/>
              </a:rPr>
              <a:t>راهنما: 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B87522-0EF5-8AA2-594D-AC665A74D10E}"/>
              </a:ext>
            </a:extLst>
          </p:cNvPr>
          <p:cNvSpPr txBox="1"/>
          <p:nvPr/>
        </p:nvSpPr>
        <p:spPr>
          <a:xfrm>
            <a:off x="1981200" y="2057400"/>
            <a:ext cx="5715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1- مقدمه </a:t>
            </a:r>
          </a:p>
          <a:p>
            <a:pPr algn="r" rtl="1"/>
            <a:endParaRPr lang="fa-I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2- چکیده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Q1</a:t>
            </a:r>
            <a:endParaRPr lang="fa-I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endParaRPr lang="fa-I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3- طوفان فکری خلاقانه </a:t>
            </a:r>
          </a:p>
          <a:p>
            <a:pPr algn="r" rtl="1"/>
            <a:endParaRPr lang="fa-I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4- توضیح استراتژی </a:t>
            </a:r>
          </a:p>
          <a:p>
            <a:pPr algn="r" rtl="1"/>
            <a:endParaRPr lang="fa-I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5- بررسی و تخصیص وظایف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19200" y="4053050"/>
            <a:ext cx="6476999" cy="1048236"/>
          </a:xfrm>
          <a:prstGeom prst="rect">
            <a:avLst/>
          </a:prstGeom>
        </p:spPr>
        <p:txBody>
          <a:bodyPr vert="horz" wrap="square" lIns="0" tIns="273685" rIns="0" bIns="0" rtlCol="0">
            <a:spAutoFit/>
          </a:bodyPr>
          <a:lstStyle/>
          <a:p>
            <a:pPr marL="1765935" marR="5080" indent="-1753870" algn="ctr" rtl="1">
              <a:lnSpc>
                <a:spcPct val="75600"/>
              </a:lnSpc>
              <a:spcBef>
                <a:spcPts val="2155"/>
              </a:spcBef>
            </a:pPr>
            <a:r>
              <a:rPr lang="fa-IR" sz="6600" spc="-65" dirty="0">
                <a:solidFill>
                  <a:srgbClr val="0F232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عنوان بخش</a:t>
            </a:r>
            <a:endParaRPr sz="6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20265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1704" y="3014920"/>
            <a:ext cx="0" cy="937894"/>
          </a:xfrm>
          <a:custGeom>
            <a:avLst/>
            <a:gdLst/>
            <a:ahLst/>
            <a:cxnLst/>
            <a:rect l="l" t="t" r="r" b="b"/>
            <a:pathLst>
              <a:path h="937895">
                <a:moveTo>
                  <a:pt x="0" y="0"/>
                </a:moveTo>
                <a:lnTo>
                  <a:pt x="0" y="937323"/>
                </a:lnTo>
              </a:path>
            </a:pathLst>
          </a:custGeom>
          <a:ln w="10160">
            <a:solidFill>
              <a:srgbClr val="C0B6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375368" y="850734"/>
            <a:ext cx="2393391" cy="23515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09800" y="381000"/>
            <a:ext cx="5499638" cy="1640834"/>
          </a:xfrm>
          <a:prstGeom prst="rect">
            <a:avLst/>
          </a:prstGeom>
        </p:spPr>
        <p:txBody>
          <a:bodyPr vert="horz" wrap="square" lIns="0" tIns="603885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4755"/>
              </a:spcBef>
            </a:pPr>
            <a:r>
              <a:rPr lang="fa-IR" sz="6700" spc="-75" dirty="0">
                <a:solidFill>
                  <a:srgbClr val="0F232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مقدمه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4464C-9C98-4666-10E4-B31D298253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8641" y="2667000"/>
            <a:ext cx="7566718" cy="2057400"/>
          </a:xfrm>
        </p:spPr>
        <p:txBody>
          <a:bodyPr/>
          <a:lstStyle/>
          <a:p>
            <a:pPr algn="r" rtl="1"/>
            <a:r>
              <a:rPr lang="fa-IR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جلسه </a:t>
            </a:r>
            <a:r>
              <a:rPr lang="fa-IR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پرزنت</a:t>
            </a:r>
            <a:r>
              <a:rPr lang="fa-IR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را با قدرت با معرفی شخصی شروع کنید.  </a:t>
            </a:r>
            <a:br>
              <a:rPr lang="fa-IR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وقتی افراد حاضر در جلسه را بشناسید، </a:t>
            </a:r>
            <a:br>
              <a:rPr lang="fa-IR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راحت‌تر</a:t>
            </a:r>
            <a:r>
              <a:rPr lang="fa-IR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می‌توانید</a:t>
            </a:r>
            <a:r>
              <a:rPr lang="fa-IR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با آنها ارتباط برقرار کنید. </a:t>
            </a: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19" y="71119"/>
            <a:ext cx="9001760" cy="36914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559" y="35559"/>
            <a:ext cx="9072880" cy="3764279"/>
          </a:xfrm>
          <a:custGeom>
            <a:avLst/>
            <a:gdLst/>
            <a:ahLst/>
            <a:cxnLst/>
            <a:rect l="l" t="t" r="r" b="b"/>
            <a:pathLst>
              <a:path w="9072880" h="3764279">
                <a:moveTo>
                  <a:pt x="0" y="35559"/>
                </a:moveTo>
                <a:lnTo>
                  <a:pt x="0" y="3728719"/>
                </a:lnTo>
                <a:lnTo>
                  <a:pt x="0" y="3764279"/>
                </a:lnTo>
                <a:lnTo>
                  <a:pt x="35560" y="3764279"/>
                </a:lnTo>
                <a:lnTo>
                  <a:pt x="9037320" y="3764279"/>
                </a:lnTo>
                <a:lnTo>
                  <a:pt x="9072880" y="3764279"/>
                </a:lnTo>
                <a:lnTo>
                  <a:pt x="9072880" y="3728719"/>
                </a:lnTo>
                <a:lnTo>
                  <a:pt x="9072880" y="35559"/>
                </a:lnTo>
                <a:lnTo>
                  <a:pt x="9072880" y="0"/>
                </a:lnTo>
                <a:lnTo>
                  <a:pt x="9037320" y="0"/>
                </a:lnTo>
                <a:lnTo>
                  <a:pt x="35560" y="0"/>
                </a:lnTo>
                <a:lnTo>
                  <a:pt x="0" y="0"/>
                </a:lnTo>
                <a:lnTo>
                  <a:pt x="0" y="35559"/>
                </a:lnTo>
                <a:close/>
              </a:path>
            </a:pathLst>
          </a:custGeom>
          <a:ln w="711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155440" y="3469640"/>
            <a:ext cx="4917440" cy="33172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19879" y="3434079"/>
            <a:ext cx="4988560" cy="3388360"/>
          </a:xfrm>
          <a:custGeom>
            <a:avLst/>
            <a:gdLst/>
            <a:ahLst/>
            <a:cxnLst/>
            <a:rect l="l" t="t" r="r" b="b"/>
            <a:pathLst>
              <a:path w="4988559" h="3388359">
                <a:moveTo>
                  <a:pt x="0" y="35560"/>
                </a:moveTo>
                <a:lnTo>
                  <a:pt x="0" y="3352800"/>
                </a:lnTo>
                <a:lnTo>
                  <a:pt x="0" y="3388360"/>
                </a:lnTo>
                <a:lnTo>
                  <a:pt x="35560" y="3388360"/>
                </a:lnTo>
                <a:lnTo>
                  <a:pt x="4953000" y="3388360"/>
                </a:lnTo>
                <a:lnTo>
                  <a:pt x="4988560" y="3388360"/>
                </a:lnTo>
                <a:lnTo>
                  <a:pt x="4988560" y="3352800"/>
                </a:lnTo>
                <a:lnTo>
                  <a:pt x="4988560" y="35560"/>
                </a:lnTo>
                <a:lnTo>
                  <a:pt x="4988560" y="0"/>
                </a:lnTo>
                <a:lnTo>
                  <a:pt x="4953000" y="0"/>
                </a:lnTo>
                <a:lnTo>
                  <a:pt x="35560" y="0"/>
                </a:lnTo>
                <a:lnTo>
                  <a:pt x="0" y="0"/>
                </a:lnTo>
                <a:lnTo>
                  <a:pt x="0" y="35560"/>
                </a:lnTo>
                <a:close/>
              </a:path>
            </a:pathLst>
          </a:custGeom>
          <a:ln w="711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119" y="3500120"/>
            <a:ext cx="4470400" cy="32867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559" y="3464559"/>
            <a:ext cx="4541520" cy="3357879"/>
          </a:xfrm>
          <a:custGeom>
            <a:avLst/>
            <a:gdLst/>
            <a:ahLst/>
            <a:cxnLst/>
            <a:rect l="l" t="t" r="r" b="b"/>
            <a:pathLst>
              <a:path w="4541520" h="3357879">
                <a:moveTo>
                  <a:pt x="0" y="35560"/>
                </a:moveTo>
                <a:lnTo>
                  <a:pt x="0" y="3322320"/>
                </a:lnTo>
                <a:lnTo>
                  <a:pt x="0" y="3357880"/>
                </a:lnTo>
                <a:lnTo>
                  <a:pt x="35560" y="3357880"/>
                </a:lnTo>
                <a:lnTo>
                  <a:pt x="4505960" y="3357880"/>
                </a:lnTo>
                <a:lnTo>
                  <a:pt x="4541520" y="3357880"/>
                </a:lnTo>
                <a:lnTo>
                  <a:pt x="4541520" y="3322320"/>
                </a:lnTo>
                <a:lnTo>
                  <a:pt x="4541520" y="35560"/>
                </a:lnTo>
                <a:lnTo>
                  <a:pt x="4541520" y="0"/>
                </a:lnTo>
                <a:lnTo>
                  <a:pt x="4505960" y="0"/>
                </a:lnTo>
                <a:lnTo>
                  <a:pt x="35560" y="0"/>
                </a:lnTo>
                <a:lnTo>
                  <a:pt x="0" y="0"/>
                </a:lnTo>
                <a:lnTo>
                  <a:pt x="0" y="35560"/>
                </a:lnTo>
                <a:close/>
              </a:path>
            </a:pathLst>
          </a:custGeom>
          <a:ln w="711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117469" y="2656839"/>
            <a:ext cx="2909570" cy="1544320"/>
          </a:xfrm>
          <a:custGeom>
            <a:avLst/>
            <a:gdLst/>
            <a:ahLst/>
            <a:cxnLst/>
            <a:rect l="l" t="t" r="r" b="b"/>
            <a:pathLst>
              <a:path w="2909570" h="1544320">
                <a:moveTo>
                  <a:pt x="0" y="1544319"/>
                </a:moveTo>
                <a:lnTo>
                  <a:pt x="2909061" y="1544319"/>
                </a:lnTo>
                <a:lnTo>
                  <a:pt x="2909061" y="0"/>
                </a:lnTo>
                <a:lnTo>
                  <a:pt x="0" y="0"/>
                </a:lnTo>
                <a:lnTo>
                  <a:pt x="0" y="15443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451118" y="2860675"/>
            <a:ext cx="2241764" cy="10790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3810" indent="9525" algn="ctr" rtl="1">
              <a:lnSpc>
                <a:spcPct val="148800"/>
              </a:lnSpc>
              <a:spcBef>
                <a:spcPts val="75"/>
              </a:spcBef>
              <a:defRPr sz="14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fa-IR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از عکس برای ایجاد پویایی بصری و پرزنت جذاب استفاده کنید. از عکسهای وبسایتهایی مثل </a:t>
            </a:r>
            <a:r>
              <a:rPr lang="en-US" sz="1200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Unsplash.com </a:t>
            </a:r>
            <a:r>
              <a:rPr lang="fa-IR" sz="1200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یا عکسهای رایگان در گوگل کمک بگیرید. </a:t>
            </a:r>
            <a:endParaRPr lang="fa-IR" sz="12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72000" y="2471420"/>
            <a:ext cx="0" cy="358775"/>
          </a:xfrm>
          <a:custGeom>
            <a:avLst/>
            <a:gdLst/>
            <a:ahLst/>
            <a:cxnLst/>
            <a:rect l="l" t="t" r="r" b="b"/>
            <a:pathLst>
              <a:path h="358775">
                <a:moveTo>
                  <a:pt x="0" y="0"/>
                </a:moveTo>
                <a:lnTo>
                  <a:pt x="0" y="358381"/>
                </a:lnTo>
              </a:path>
            </a:pathLst>
          </a:custGeom>
          <a:ln w="15240">
            <a:solidFill>
              <a:srgbClr val="C0B6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20440" y="4976163"/>
            <a:ext cx="5173345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r" rtl="1">
              <a:lnSpc>
                <a:spcPct val="100000"/>
              </a:lnSpc>
              <a:spcBef>
                <a:spcPts val="90"/>
              </a:spcBef>
            </a:pPr>
            <a:r>
              <a:rPr lang="fa-IR" sz="1600" spc="-15" dirty="0">
                <a:solidFill>
                  <a:srgbClr val="C0B68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سام بالتر/ مدیر بازاریابی </a:t>
            </a:r>
            <a:r>
              <a:rPr lang="fa-IR" sz="1600" spc="-15" dirty="0" err="1">
                <a:solidFill>
                  <a:srgbClr val="C0B68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هاب‌اسپات</a:t>
            </a:r>
            <a:endParaRPr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20440" y="1584796"/>
            <a:ext cx="6551959" cy="1769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rtl="1">
              <a:lnSpc>
                <a:spcPct val="109000"/>
              </a:lnSpc>
              <a:spcBef>
                <a:spcPts val="105"/>
              </a:spcBef>
            </a:pPr>
            <a:r>
              <a:rPr lang="fa-IR" sz="3600" spc="-15" dirty="0">
                <a:solidFill>
                  <a:srgbClr val="0F232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«هیچ چیز بهتر از یک داستان در ذهن شما نمی‌ماند. داستان‌ها می‌توانند بهترین ایده‌ها را به قابل فهم‌ترین حالت بیان کنند.»</a:t>
            </a:r>
            <a:endParaRPr sz="3600" spc="-90" dirty="0">
              <a:solidFill>
                <a:srgbClr val="0F232F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19957" y="0"/>
            <a:ext cx="0" cy="1031240"/>
          </a:xfrm>
          <a:custGeom>
            <a:avLst/>
            <a:gdLst/>
            <a:ahLst/>
            <a:cxnLst/>
            <a:rect l="l" t="t" r="r" b="b"/>
            <a:pathLst>
              <a:path h="1031240">
                <a:moveTo>
                  <a:pt x="0" y="0"/>
                </a:moveTo>
                <a:lnTo>
                  <a:pt x="0" y="1031239"/>
                </a:lnTo>
              </a:path>
            </a:pathLst>
          </a:custGeom>
          <a:ln w="15239">
            <a:solidFill>
              <a:srgbClr val="C0B6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219957" y="5826759"/>
            <a:ext cx="0" cy="1031240"/>
          </a:xfrm>
          <a:custGeom>
            <a:avLst/>
            <a:gdLst/>
            <a:ahLst/>
            <a:cxnLst/>
            <a:rect l="l" t="t" r="r" b="b"/>
            <a:pathLst>
              <a:path h="1031240">
                <a:moveTo>
                  <a:pt x="0" y="0"/>
                </a:moveTo>
                <a:lnTo>
                  <a:pt x="0" y="1031239"/>
                </a:lnTo>
              </a:path>
            </a:pathLst>
          </a:custGeom>
          <a:ln w="15239">
            <a:solidFill>
              <a:srgbClr val="C0B6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453</Words>
  <Application>Microsoft Office PowerPoint</Application>
  <PresentationFormat>On-screen Show (4:3)</PresentationFormat>
  <Paragraphs>78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Avenir</vt:lpstr>
      <vt:lpstr>Avenir Next</vt:lpstr>
      <vt:lpstr>Calibri</vt:lpstr>
      <vt:lpstr>Verdana</vt:lpstr>
      <vt:lpstr>Work Sans ExtraLight</vt:lpstr>
      <vt:lpstr>Office Theme</vt:lpstr>
      <vt:lpstr>سبک حرفه‌ای پرزنت</vt:lpstr>
      <vt:lpstr>PowerPoint Presentation</vt:lpstr>
      <vt:lpstr>PowerPoint Presentation</vt:lpstr>
      <vt:lpstr>از دیدن‌تان خوشحالیم!</vt:lpstr>
      <vt:lpstr>PowerPoint Presentation</vt:lpstr>
      <vt:lpstr>PowerPoint Presentation</vt:lpstr>
      <vt:lpstr>مقدمه</vt:lpstr>
      <vt:lpstr>PowerPoint Presentation</vt:lpstr>
      <vt:lpstr>«هیچ چیز بهتر از یک داستان در ذهن شما نمی‌ماند. داستان‌ها می‌توانند بهترین ایده‌ها را به قابل فهم‌ترین حالت بیان کنند.»</vt:lpstr>
      <vt:lpstr>بازاریابی محتوا سه برابر بیشتر از تبلیغات پولی سرنخ تولید می‌کند. </vt:lpstr>
      <vt:lpstr>PowerPoint Presentation</vt:lpstr>
      <vt:lpstr>اسلاید محتوا اسلایدی برای محتوای کلی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Professional Stye  Powerpoint</dc:title>
  <dc:creator>Katherine Boyarsky</dc:creator>
  <cp:lastModifiedBy>ASUS</cp:lastModifiedBy>
  <cp:revision>13</cp:revision>
  <dcterms:created xsi:type="dcterms:W3CDTF">2019-06-26T23:25:49Z</dcterms:created>
  <dcterms:modified xsi:type="dcterms:W3CDTF">2023-10-09T13:03:42Z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2019-06-26T00:00:00Z</vt:filetime>
  </property>
  <property fmtid="{D5CDD505-2E9C-101B-9397-08002B2CF9AE}" pid="3" name="Creator">
    <vt:lpwstr>Adobe InDesign CC 14.0 (Macintosh)</vt:lpwstr>
  </property>
  <property fmtid="{D5CDD505-2E9C-101B-9397-08002B2CF9AE}" pid="4" name="LastSaved">
    <vt:filetime>2019-06-26T00:00:00Z</vt:filetime>
  </property>
</Properties>
</file>