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89" r:id="rId3"/>
    <p:sldId id="290" r:id="rId4"/>
    <p:sldId id="291" r:id="rId5"/>
    <p:sldId id="268" r:id="rId6"/>
    <p:sldId id="272" r:id="rId7"/>
    <p:sldId id="269" r:id="rId8"/>
    <p:sldId id="277" r:id="rId9"/>
    <p:sldId id="274" r:id="rId10"/>
    <p:sldId id="270" r:id="rId11"/>
    <p:sldId id="278" r:id="rId12"/>
    <p:sldId id="273" r:id="rId13"/>
    <p:sldId id="271" r:id="rId14"/>
    <p:sldId id="279" r:id="rId15"/>
    <p:sldId id="275" r:id="rId16"/>
    <p:sldId id="276" r:id="rId17"/>
    <p:sldId id="280" r:id="rId18"/>
  </p:sldIdLst>
  <p:sldSz cx="9144000" cy="6858000" type="screen4x3"/>
  <p:notesSz cx="6858000" cy="9144000"/>
  <p:defaultTextStyle>
    <a:defPPr marL="0" marR="0" indent="0" algn="l" defTabSz="735635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DBD3"/>
    <a:srgbClr val="8BB7B4"/>
    <a:srgbClr val="616F80"/>
    <a:srgbClr val="7C98B6"/>
    <a:srgbClr val="FF6685"/>
    <a:srgbClr val="F1F6F5"/>
    <a:srgbClr val="425B76"/>
    <a:srgbClr val="5C2CCE"/>
    <a:srgbClr val="F36050"/>
    <a:srgbClr val="604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830"/>
  </p:normalViewPr>
  <p:slideViewPr>
    <p:cSldViewPr snapToGrid="0" snapToObjects="1">
      <p:cViewPr varScale="1">
        <p:scale>
          <a:sx n="78" d="100"/>
          <a:sy n="78" d="100"/>
        </p:scale>
        <p:origin x="15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defRPr>
            </a:pPr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عنوان نمودار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616F80"/>
              </a:solidFill>
              <a:latin typeface="Arial Unicode MS" charset="0"/>
              <a:ea typeface="Arial Unicode MS" charset="0"/>
              <a:cs typeface="Arial Unicode MS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8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46-F84C-862D-A8A2017514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616F80"/>
            </a:solidFill>
            <a:ln>
              <a:solidFill>
                <a:srgbClr val="616F80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46-F84C-862D-A8A20175149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BB7B4"/>
            </a:solidFill>
            <a:ln>
              <a:solidFill>
                <a:srgbClr val="8BB7B4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46-F84C-862D-A8A2017514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5022752"/>
        <c:axId val="1004939216"/>
      </c:barChart>
      <c:catAx>
        <c:axId val="100502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4939216"/>
        <c:crosses val="autoZero"/>
        <c:auto val="1"/>
        <c:lblAlgn val="ctr"/>
        <c:lblOffset val="100"/>
        <c:noMultiLvlLbl val="0"/>
      </c:catAx>
      <c:valAx>
        <c:axId val="1004939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502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defRPr>
            </a:pPr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عنوان</a:t>
            </a:r>
            <a:r>
              <a:rPr lang="fa-IR" baseline="0" dirty="0">
                <a:latin typeface="Arial" panose="020B0604020202020204" pitchFamily="34" charset="0"/>
                <a:cs typeface="Arial" panose="020B0604020202020204" pitchFamily="34" charset="0"/>
              </a:rPr>
              <a:t> نمودار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616F80"/>
              </a:solidFill>
              <a:latin typeface="Arial Unicode MS" charset="0"/>
              <a:ea typeface="Arial Unicode MS" charset="0"/>
              <a:cs typeface="Arial Unicode MS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D49-404D-BF82-5344E8B2D7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8BB7B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D49-404D-BF82-5344E8B2D7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668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D49-404D-BF82-5344E8B2D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2645648"/>
        <c:axId val="1039193216"/>
      </c:lineChart>
      <c:catAx>
        <c:axId val="100264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193216"/>
        <c:crosses val="autoZero"/>
        <c:auto val="1"/>
        <c:lblAlgn val="ctr"/>
        <c:lblOffset val="100"/>
        <c:noMultiLvlLbl val="0"/>
      </c:catAx>
      <c:valAx>
        <c:axId val="1039193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645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defRPr>
            </a:pPr>
            <a:r>
              <a:rPr lang="fa-IR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عنوان نمودار</a:t>
            </a:r>
            <a:endParaRPr lang="en-US" dirty="0">
              <a:solidFill>
                <a:srgbClr val="616F80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616F80"/>
              </a:solidFill>
              <a:latin typeface="Arial Unicode MS" charset="0"/>
              <a:ea typeface="Arial Unicode MS" charset="0"/>
              <a:cs typeface="Arial Unicode MS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8BB7B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D8-934B-BD61-DD9C18778007}"/>
              </c:ext>
            </c:extLst>
          </c:dPt>
          <c:dPt>
            <c:idx val="1"/>
            <c:bubble3D val="0"/>
            <c:spPr>
              <a:solidFill>
                <a:srgbClr val="FF668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D8-934B-BD61-DD9C18778007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D8-934B-BD61-DD9C18778007}"/>
              </c:ext>
            </c:extLst>
          </c:dPt>
          <c:dPt>
            <c:idx val="3"/>
            <c:bubble3D val="0"/>
            <c:spPr>
              <a:solidFill>
                <a:srgbClr val="7C9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D8-934B-BD61-DD9C1877800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4D8-934B-BD61-DD9C187780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965">
        <a:latin typeface="+mj-lt"/>
        <a:ea typeface="+mj-ea"/>
        <a:cs typeface="+mj-cs"/>
        <a:sym typeface="Helvetica Neue"/>
      </a:defRPr>
    </a:lvl1pPr>
    <a:lvl2pPr indent="183909" latinLnBrk="0">
      <a:defRPr sz="965">
        <a:latin typeface="+mj-lt"/>
        <a:ea typeface="+mj-ea"/>
        <a:cs typeface="+mj-cs"/>
        <a:sym typeface="Helvetica Neue"/>
      </a:defRPr>
    </a:lvl2pPr>
    <a:lvl3pPr indent="367817" latinLnBrk="0">
      <a:defRPr sz="965">
        <a:latin typeface="+mj-lt"/>
        <a:ea typeface="+mj-ea"/>
        <a:cs typeface="+mj-cs"/>
        <a:sym typeface="Helvetica Neue"/>
      </a:defRPr>
    </a:lvl3pPr>
    <a:lvl4pPr indent="551726" latinLnBrk="0">
      <a:defRPr sz="965">
        <a:latin typeface="+mj-lt"/>
        <a:ea typeface="+mj-ea"/>
        <a:cs typeface="+mj-cs"/>
        <a:sym typeface="Helvetica Neue"/>
      </a:defRPr>
    </a:lvl4pPr>
    <a:lvl5pPr indent="735635" latinLnBrk="0">
      <a:defRPr sz="965">
        <a:latin typeface="+mj-lt"/>
        <a:ea typeface="+mj-ea"/>
        <a:cs typeface="+mj-cs"/>
        <a:sym typeface="Helvetica Neue"/>
      </a:defRPr>
    </a:lvl5pPr>
    <a:lvl6pPr indent="919544" latinLnBrk="0">
      <a:defRPr sz="965">
        <a:latin typeface="+mj-lt"/>
        <a:ea typeface="+mj-ea"/>
        <a:cs typeface="+mj-cs"/>
        <a:sym typeface="Helvetica Neue"/>
      </a:defRPr>
    </a:lvl6pPr>
    <a:lvl7pPr indent="1103452" latinLnBrk="0">
      <a:defRPr sz="965">
        <a:latin typeface="+mj-lt"/>
        <a:ea typeface="+mj-ea"/>
        <a:cs typeface="+mj-cs"/>
        <a:sym typeface="Helvetica Neue"/>
      </a:defRPr>
    </a:lvl7pPr>
    <a:lvl8pPr indent="1287361" latinLnBrk="0">
      <a:defRPr sz="965">
        <a:latin typeface="+mj-lt"/>
        <a:ea typeface="+mj-ea"/>
        <a:cs typeface="+mj-cs"/>
        <a:sym typeface="Helvetica Neue"/>
      </a:defRPr>
    </a:lvl8pPr>
    <a:lvl9pPr indent="1471270" latinLnBrk="0">
      <a:defRPr sz="965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amarcusbrown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siness-person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</a:rPr>
              <a:t>Photo by </a:t>
            </a:r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  <a:hlinkClick r:id="rId3"/>
              </a:rPr>
              <a:t>Tamarcus Brown</a:t>
            </a:r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</a:rPr>
              <a:t> on </a:t>
            </a:r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  <a:hlinkClick r:id="rId4"/>
              </a:rPr>
              <a:t>Unsplash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289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53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25980"/>
            <a:ext cx="7772400" cy="14401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40480"/>
            <a:ext cx="6400801" cy="17145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199" y="1577340"/>
            <a:ext cx="3977642" cy="45262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199" y="274637"/>
            <a:ext cx="822960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199" y="1600200"/>
            <a:ext cx="8229602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ransition spd="med"/>
  <p:txStyles>
    <p:title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1pPr>
      <a:lvl2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2pPr>
      <a:lvl3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3pPr>
      <a:lvl4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4pPr>
      <a:lvl5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5pPr>
      <a:lvl6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6pPr>
      <a:lvl7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7pPr>
      <a:lvl8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8pPr>
      <a:lvl9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9pPr>
    </p:titleStyle>
    <p:body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3429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6858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10287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13716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17145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20574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24003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27432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>
            <a:off x="610915" y="3717184"/>
            <a:ext cx="4698238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ternal Storage 2"/>
          <p:cNvSpPr/>
          <p:nvPr/>
        </p:nvSpPr>
        <p:spPr>
          <a:xfrm rot="10800000">
            <a:off x="0" y="820485"/>
            <a:ext cx="9144000" cy="5144840"/>
          </a:xfrm>
          <a:prstGeom prst="flowChartInternalStorag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>
              <a:latin typeface="Iranian Sans" panose="01000500000000020002" pitchFamily="2" charset="-78"/>
              <a:cs typeface="Iranian Sans" panose="01000500000000020002" pitchFamily="2" charset="-78"/>
            </a:endParaRPr>
          </a:p>
        </p:txBody>
      </p:sp>
      <p:sp>
        <p:nvSpPr>
          <p:cNvPr id="8" name="Internal Storage 7"/>
          <p:cNvSpPr/>
          <p:nvPr/>
        </p:nvSpPr>
        <p:spPr>
          <a:xfrm rot="10800000">
            <a:off x="0" y="936790"/>
            <a:ext cx="9144000" cy="5144840"/>
          </a:xfrm>
          <a:prstGeom prst="flowChartInternalStorage">
            <a:avLst/>
          </a:prstGeom>
          <a:noFill/>
          <a:ln>
            <a:solidFill>
              <a:srgbClr val="8BB7B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>
              <a:latin typeface="Iranian Sans" panose="01000500000000020002" pitchFamily="2" charset="-78"/>
              <a:cs typeface="Iranian Sans" panose="01000500000000020002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DCC736-FA90-13CE-1056-2D5CE6400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916" y="1567241"/>
            <a:ext cx="6982044" cy="1440181"/>
          </a:xfrm>
        </p:spPr>
        <p:txBody>
          <a:bodyPr>
            <a:normAutofit/>
          </a:bodyPr>
          <a:lstStyle/>
          <a:p>
            <a:pPr algn="r" rtl="1"/>
            <a:r>
              <a:rPr lang="fa-IR" sz="7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پاورپوینت</a:t>
            </a:r>
            <a:r>
              <a:rPr lang="fa-IR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ارائه داده</a:t>
            </a:r>
            <a:endParaRPr lang="en-US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BC434C-A661-85CC-4E9F-1D894A07C458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1371600" y="3840481"/>
            <a:ext cx="6400801" cy="1154306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گردآوری شده توسط شرکت دیدار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781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80" y="3058348"/>
            <a:ext cx="7445727" cy="683474"/>
          </a:xfrm>
        </p:spPr>
        <p:txBody>
          <a:bodyPr rtlCol="0">
            <a:normAutofit/>
          </a:bodyPr>
          <a:lstStyle/>
          <a:p>
            <a:pPr algn="ctr" defTabSz="457242">
              <a:defRPr/>
            </a:pPr>
            <a:r>
              <a:rPr lang="fa-IR" sz="3601" spc="225" dirty="0">
                <a:solidFill>
                  <a:schemeClr val="bg1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بخش جدید را اینجا معرفی کنید</a:t>
            </a:r>
            <a:endParaRPr lang="en-US" sz="3601" spc="225" dirty="0">
              <a:solidFill>
                <a:schemeClr val="bg1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10928" y="4053499"/>
            <a:ext cx="2872420" cy="39767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fa-IR" altLang="en-US" sz="1800" dirty="0">
                <a:solidFill>
                  <a:schemeClr val="bg1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این بخش درباره چیست؟</a:t>
            </a:r>
            <a:endParaRPr lang="en-US" altLang="en-US" sz="1800" dirty="0">
              <a:solidFill>
                <a:schemeClr val="bg1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2003" b="1" spc="225" dirty="0">
                <a:solidFill>
                  <a:srgbClr val="C4DBD3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198019" y="3897660"/>
            <a:ext cx="4698238" cy="0"/>
          </a:xfrm>
          <a:prstGeom prst="line">
            <a:avLst/>
          </a:prstGeom>
          <a:ln>
            <a:solidFill>
              <a:srgbClr val="8BB7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76405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7105" y="555780"/>
            <a:ext cx="7445727" cy="683474"/>
          </a:xfrm>
        </p:spPr>
        <p:txBody>
          <a:bodyPr rtlCol="0">
            <a:normAutofit fontScale="90000"/>
          </a:bodyPr>
          <a:lstStyle/>
          <a:p>
            <a:pPr algn="ctr" defTabSz="457242">
              <a:defRPr/>
            </a:pPr>
            <a:r>
              <a:rPr lang="fa-IR" sz="3601" spc="225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از نمودار خطی برای مقایسه آمار در بازه زمانی استفاده کنید</a:t>
            </a:r>
            <a:endParaRPr lang="en-US" sz="3601" spc="225" dirty="0">
              <a:solidFill>
                <a:srgbClr val="616F80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154191883"/>
              </p:ext>
            </p:extLst>
          </p:nvPr>
        </p:nvGraphicFramePr>
        <p:xfrm>
          <a:off x="1511968" y="219108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845841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B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0114" y="6159310"/>
            <a:ext cx="238225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r" defTabSz="914400" rtl="1"/>
            <a:r>
              <a:rPr lang="fa-IR" sz="1000" i="1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منبع: منبع </a:t>
            </a:r>
            <a:r>
              <a:rPr lang="fa-IR" sz="1000" i="1" dirty="0" err="1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آمارتان</a:t>
            </a:r>
            <a:r>
              <a:rPr lang="fa-IR" sz="1000" i="1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 را اینجا بنویسید</a:t>
            </a:r>
            <a:endParaRPr lang="en-US" sz="1000" i="1" dirty="0">
              <a:solidFill>
                <a:srgbClr val="616F80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616F8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17168" y="1245116"/>
            <a:ext cx="3982454" cy="5486400"/>
            <a:chOff x="5017168" y="1245116"/>
            <a:chExt cx="3982454" cy="5486400"/>
          </a:xfrm>
        </p:grpSpPr>
        <p:sp>
          <p:nvSpPr>
            <p:cNvPr id="3" name="Rectangle 2"/>
            <p:cNvSpPr/>
            <p:nvPr/>
          </p:nvSpPr>
          <p:spPr>
            <a:xfrm>
              <a:off x="7844590" y="1245116"/>
              <a:ext cx="1155032" cy="5486400"/>
            </a:xfrm>
            <a:prstGeom prst="rect">
              <a:avLst/>
            </a:prstGeom>
            <a:noFill/>
            <a:ln w="3175" cap="flat">
              <a:solidFill>
                <a:srgbClr val="8BB7B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5017168" y="5817116"/>
              <a:ext cx="1155032" cy="914400"/>
            </a:xfrm>
            <a:prstGeom prst="rect">
              <a:avLst/>
            </a:prstGeom>
            <a:noFill/>
            <a:ln w="3175" cap="flat">
              <a:solidFill>
                <a:srgbClr val="8BB7B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430879" y="3988316"/>
              <a:ext cx="1155032" cy="2743200"/>
            </a:xfrm>
            <a:prstGeom prst="rect">
              <a:avLst/>
            </a:prstGeom>
            <a:noFill/>
            <a:ln w="3175" cap="flat">
              <a:solidFill>
                <a:srgbClr val="8BB7B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</p:grpSp>
      <p:sp>
        <p:nvSpPr>
          <p:cNvPr id="20" name="object 188"/>
          <p:cNvSpPr txBox="1"/>
          <p:nvPr/>
        </p:nvSpPr>
        <p:spPr>
          <a:xfrm>
            <a:off x="650090" y="4236610"/>
            <a:ext cx="4710107" cy="14289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3810" indent="9525" algn="r" rtl="1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2800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ارائه دهندگان معتقدند باید اینجا یک اسلاید از مقایسه آماری بیاورید.</a:t>
            </a:r>
            <a:endParaRPr lang="en-US" sz="2800" dirty="0">
              <a:solidFill>
                <a:srgbClr val="616F80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sz="26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189"/>
          <p:cNvSpPr txBox="1"/>
          <p:nvPr/>
        </p:nvSpPr>
        <p:spPr>
          <a:xfrm>
            <a:off x="650090" y="2482284"/>
            <a:ext cx="4024307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pPr algn="r" rtl="1"/>
            <a:r>
              <a:rPr lang="fa-IR" sz="9600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100%</a:t>
            </a:r>
            <a:endParaRPr sz="9600" dirty="0">
              <a:solidFill>
                <a:srgbClr val="616F80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933076" y="1132821"/>
            <a:ext cx="3982454" cy="5486400"/>
            <a:chOff x="5017168" y="1245116"/>
            <a:chExt cx="3982454" cy="5486400"/>
          </a:xfrm>
        </p:grpSpPr>
        <p:sp>
          <p:nvSpPr>
            <p:cNvPr id="24" name="Rectangle 23"/>
            <p:cNvSpPr/>
            <p:nvPr/>
          </p:nvSpPr>
          <p:spPr>
            <a:xfrm>
              <a:off x="7844590" y="1245116"/>
              <a:ext cx="1155032" cy="5486400"/>
            </a:xfrm>
            <a:prstGeom prst="rect">
              <a:avLst/>
            </a:prstGeom>
            <a:noFill/>
            <a:ln w="3175" cap="flat">
              <a:solidFill>
                <a:srgbClr val="616F8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017168" y="5817116"/>
              <a:ext cx="1155032" cy="914400"/>
            </a:xfrm>
            <a:prstGeom prst="rect">
              <a:avLst/>
            </a:prstGeom>
            <a:noFill/>
            <a:ln w="3175" cap="flat">
              <a:solidFill>
                <a:srgbClr val="616F8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430879" y="3988316"/>
              <a:ext cx="1155032" cy="2743200"/>
            </a:xfrm>
            <a:prstGeom prst="rect">
              <a:avLst/>
            </a:prstGeom>
            <a:noFill/>
            <a:ln w="3175" cap="flat">
              <a:solidFill>
                <a:srgbClr val="616F8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77491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80" y="3058348"/>
            <a:ext cx="7445727" cy="683474"/>
          </a:xfrm>
        </p:spPr>
        <p:txBody>
          <a:bodyPr rtlCol="0">
            <a:normAutofit/>
          </a:bodyPr>
          <a:lstStyle/>
          <a:p>
            <a:pPr algn="ctr" defTabSz="457242" rtl="1">
              <a:defRPr/>
            </a:pPr>
            <a:r>
              <a:rPr lang="fa-IR" sz="3601" spc="225" dirty="0">
                <a:solidFill>
                  <a:schemeClr val="bg1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بخش جدید را اینجا معرفی کنید</a:t>
            </a:r>
            <a:endParaRPr lang="en-US" sz="3601" spc="225" dirty="0">
              <a:solidFill>
                <a:schemeClr val="bg1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10928" y="4053499"/>
            <a:ext cx="2872420" cy="39767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rtl="1">
              <a:lnSpc>
                <a:spcPct val="120000"/>
              </a:lnSpc>
            </a:pPr>
            <a:r>
              <a:rPr lang="fa-IR" altLang="en-US" sz="1800" dirty="0">
                <a:solidFill>
                  <a:schemeClr val="bg1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این بخش درباره چیست؟</a:t>
            </a:r>
            <a:endParaRPr lang="en-US" altLang="en-US" sz="1800" dirty="0">
              <a:solidFill>
                <a:schemeClr val="bg1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2003" b="1" spc="225" dirty="0">
                <a:solidFill>
                  <a:srgbClr val="C4DBD3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3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198019" y="3897660"/>
            <a:ext cx="4698238" cy="0"/>
          </a:xfrm>
          <a:prstGeom prst="line">
            <a:avLst/>
          </a:prstGeom>
          <a:ln>
            <a:solidFill>
              <a:srgbClr val="8BB7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83463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7105" y="555780"/>
            <a:ext cx="7445727" cy="683474"/>
          </a:xfrm>
        </p:spPr>
        <p:txBody>
          <a:bodyPr rtlCol="0">
            <a:normAutofit fontScale="90000"/>
          </a:bodyPr>
          <a:lstStyle/>
          <a:p>
            <a:pPr algn="ctr" defTabSz="457242" rtl="1">
              <a:defRPr/>
            </a:pPr>
            <a:r>
              <a:rPr lang="fa-IR" sz="3601" spc="225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از نمودار دایره ای برای مقایسه </a:t>
            </a:r>
            <a:r>
              <a:rPr lang="fa-IR" sz="3601" spc="225" dirty="0" err="1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درصدها</a:t>
            </a:r>
            <a:r>
              <a:rPr lang="fa-IR" sz="3601" spc="225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 استفاده کنید</a:t>
            </a:r>
            <a:endParaRPr lang="en-US" sz="3601" spc="225" dirty="0">
              <a:solidFill>
                <a:srgbClr val="616F80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804842888"/>
              </p:ext>
            </p:extLst>
          </p:nvPr>
        </p:nvGraphicFramePr>
        <p:xfrm>
          <a:off x="1511968" y="203467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467721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B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056021" y="3230189"/>
            <a:ext cx="5231861" cy="2827177"/>
          </a:xfrm>
          <a:prstGeom prst="rect">
            <a:avLst/>
          </a:prstGeom>
          <a:solidFill>
            <a:srgbClr val="8BB7B4"/>
          </a:solidFill>
          <a:ln w="25400" cap="flat">
            <a:solidFill>
              <a:srgbClr val="8BB7B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49056" y="3570926"/>
            <a:ext cx="5231861" cy="2827177"/>
          </a:xfrm>
          <a:prstGeom prst="rect">
            <a:avLst/>
          </a:prstGeom>
          <a:noFill/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object 188"/>
          <p:cNvSpPr txBox="1"/>
          <p:nvPr/>
        </p:nvSpPr>
        <p:spPr>
          <a:xfrm>
            <a:off x="3774293" y="3827309"/>
            <a:ext cx="4386482" cy="948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3810" indent="9525" algn="r" rtl="1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2800" dirty="0">
                <a:solidFill>
                  <a:schemeClr val="bg1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از ارائه دهندگان معتقدند اینجا باید یک اسلاید مقایسه آماری بیاورید.</a:t>
            </a:r>
            <a:endParaRPr sz="26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189"/>
          <p:cNvSpPr txBox="1"/>
          <p:nvPr/>
        </p:nvSpPr>
        <p:spPr>
          <a:xfrm>
            <a:off x="4908910" y="2009244"/>
            <a:ext cx="4024307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pPr algn="r" rtl="1"/>
            <a:r>
              <a:rPr lang="fa-IR" sz="9600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100%</a:t>
            </a:r>
            <a:endParaRPr sz="9600" dirty="0">
              <a:solidFill>
                <a:srgbClr val="616F80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8642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790935" y="2681606"/>
            <a:ext cx="6859786" cy="915836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fa-IR" sz="6000" b="1" spc="450" dirty="0">
                <a:solidFill>
                  <a:srgbClr val="C4DBD3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سوال؟</a:t>
            </a:r>
            <a:endParaRPr lang="en-US" sz="6000" b="1" spc="450" dirty="0">
              <a:solidFill>
                <a:srgbClr val="C4DBD3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9" name="object 7"/>
          <p:cNvSpPr/>
          <p:nvPr/>
        </p:nvSpPr>
        <p:spPr>
          <a:xfrm>
            <a:off x="972692" y="3778295"/>
            <a:ext cx="542925" cy="0"/>
          </a:xfrm>
          <a:prstGeom prst="line">
            <a:avLst/>
          </a:prstGeom>
          <a:ln w="76200">
            <a:solidFill>
              <a:schemeClr val="bg1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  <p:extLst>
      <p:ext uri="{BB962C8B-B14F-4D97-AF65-F5344CB8AC3E}">
        <p14:creationId xmlns:p14="http://schemas.microsoft.com/office/powerpoint/2010/main" val="49455267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605425" y="2669687"/>
            <a:ext cx="6859786" cy="1557865"/>
            <a:chOff x="2695573" y="789645"/>
            <a:chExt cx="9144000" cy="2076618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2695573" y="789645"/>
              <a:ext cx="9144000" cy="2076618"/>
            </a:xfrm>
            <a:prstGeom prst="rect">
              <a:avLst/>
            </a:prstGeom>
          </p:spPr>
          <p:txBody>
            <a:bodyPr lIns="91448" tIns="45724" rIns="91448" bIns="45724" anchor="ctr"/>
            <a:lstStyle>
              <a:lvl1pPr algn="ctr" defTabSz="609493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>
                <a:defRPr/>
              </a:pPr>
              <a:r>
                <a:rPr lang="fa-IR" altLang="en-US" sz="2800" b="1" dirty="0">
                  <a:solidFill>
                    <a:srgbClr val="C4DBD3"/>
                  </a:solidFill>
                  <a:latin typeface="Arial" panose="020B0604020202020204" pitchFamily="34" charset="0"/>
                  <a:ea typeface="Avenir Next" charset="0"/>
                  <a:cs typeface="Arial" panose="020B0604020202020204" pitchFamily="34" charset="0"/>
                </a:rPr>
                <a:t>همین الان 15 روز رایگان از نرم افزار </a:t>
              </a:r>
              <a:r>
                <a:rPr lang="en-US" altLang="en-US" sz="2800" b="1" dirty="0">
                  <a:solidFill>
                    <a:srgbClr val="C4DBD3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CRM</a:t>
              </a:r>
              <a:r>
                <a:rPr lang="fa-IR" altLang="en-US" sz="2800" b="1" dirty="0">
                  <a:solidFill>
                    <a:srgbClr val="C4DBD3"/>
                  </a:solidFill>
                  <a:latin typeface="Arial" panose="020B0604020202020204" pitchFamily="34" charset="0"/>
                  <a:ea typeface="Avenir Next" charset="0"/>
                  <a:cs typeface="Arial" panose="020B0604020202020204" pitchFamily="34" charset="0"/>
                </a:rPr>
                <a:t> دیدار استفاده کنید.</a:t>
              </a:r>
              <a:endParaRPr lang="en-US" sz="2800" b="1" spc="450" dirty="0">
                <a:solidFill>
                  <a:srgbClr val="C4DBD3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845814" y="2582801"/>
              <a:ext cx="6262686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Internal Storage 2"/>
          <p:cNvSpPr/>
          <p:nvPr/>
        </p:nvSpPr>
        <p:spPr>
          <a:xfrm rot="10800000">
            <a:off x="0" y="820485"/>
            <a:ext cx="9144000" cy="5144840"/>
          </a:xfrm>
          <a:prstGeom prst="flowChartInternalStorag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8" name="Internal Storage 7"/>
          <p:cNvSpPr/>
          <p:nvPr/>
        </p:nvSpPr>
        <p:spPr>
          <a:xfrm rot="10800000">
            <a:off x="0" y="936790"/>
            <a:ext cx="9144000" cy="5144840"/>
          </a:xfrm>
          <a:prstGeom prst="flowChartInternalStorage">
            <a:avLst/>
          </a:prstGeom>
          <a:noFill/>
          <a:ln>
            <a:solidFill>
              <a:srgbClr val="8BB7B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2" name="TextBox 1"/>
          <p:cNvSpPr txBox="1"/>
          <p:nvPr/>
        </p:nvSpPr>
        <p:spPr>
          <a:xfrm>
            <a:off x="1278573" y="4190737"/>
            <a:ext cx="52042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rtl="1" eaLnBrk="1" hangingPunct="1"/>
            <a:r>
              <a:rPr lang="fa-IR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Avenir Next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blue light on a black background&#10;&#10;Description automatically generated">
            <a:extLst>
              <a:ext uri="{FF2B5EF4-FFF2-40B4-BE49-F238E27FC236}">
                <a16:creationId xmlns:a16="http://schemas.microsoft.com/office/drawing/2014/main" id="{65621C4F-9EEA-5E75-8328-4DD7C782A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626" y="1484612"/>
            <a:ext cx="2332772" cy="6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5441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8;p18">
            <a:extLst>
              <a:ext uri="{FF2B5EF4-FFF2-40B4-BE49-F238E27FC236}">
                <a16:creationId xmlns:a16="http://schemas.microsoft.com/office/drawing/2014/main" id="{DB3E5E9C-5B66-A4C8-1493-A81D50A45DAE}"/>
              </a:ext>
            </a:extLst>
          </p:cNvPr>
          <p:cNvSpPr/>
          <p:nvPr/>
        </p:nvSpPr>
        <p:spPr>
          <a:xfrm>
            <a:off x="2670972" y="2172088"/>
            <a:ext cx="4189008" cy="521099"/>
          </a:xfrm>
          <a:prstGeom prst="roundRect">
            <a:avLst>
              <a:gd name="adj" fmla="val 4563"/>
            </a:avLst>
          </a:prstGeom>
          <a:solidFill>
            <a:srgbClr val="FF7A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  <p:sp>
        <p:nvSpPr>
          <p:cNvPr id="4" name="Google Shape;117;p18">
            <a:extLst>
              <a:ext uri="{FF2B5EF4-FFF2-40B4-BE49-F238E27FC236}">
                <a16:creationId xmlns:a16="http://schemas.microsoft.com/office/drawing/2014/main" id="{D8C68395-438A-7C43-73EE-3577BB5D07DD}"/>
              </a:ext>
            </a:extLst>
          </p:cNvPr>
          <p:cNvSpPr txBox="1"/>
          <p:nvPr/>
        </p:nvSpPr>
        <p:spPr>
          <a:xfrm>
            <a:off x="1538335" y="2880113"/>
            <a:ext cx="6309791" cy="2982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از این فایل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پاورپوینت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به عنوان راهنما برای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پرزنت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خود استفاده کنید.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هرجا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که لازم بود </a:t>
            </a:r>
          </a:p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اسلایدهای جدید را با استفاده از دکمه «</a:t>
            </a:r>
            <a:r>
              <a:rPr lang="en-US" sz="1200" dirty="0">
                <a:solidFill>
                  <a:srgbClr val="34485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Poppins Light"/>
              </a:rPr>
              <a:t>new</a:t>
            </a:r>
            <a:r>
              <a:rPr lang="en-US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</a:t>
            </a:r>
            <a:r>
              <a:rPr lang="en-US" sz="1200" dirty="0">
                <a:solidFill>
                  <a:srgbClr val="34485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Poppins Light"/>
              </a:rPr>
              <a:t>slide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» در نوار ابزار اضافه کنید. </a:t>
            </a:r>
            <a:endParaRPr lang="en-US" sz="1200" dirty="0">
              <a:solidFill>
                <a:srgbClr val="34485A"/>
              </a:solidFill>
              <a:latin typeface="Arial" panose="020B0604020202020204" pitchFamily="34" charset="0"/>
              <a:cs typeface="Arial" panose="020B0604020202020204" pitchFamily="34" charset="0"/>
              <a:sym typeface="Poppins Light"/>
            </a:endParaRPr>
          </a:p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این قالب هم برای کاربران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مک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و هم کاربران سایر کامپیوترها قابل استفاده است. اما اگر جای بهم ریختگی وجود دارد، فقط  با استفاده از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تنظیمات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اسلاید آن را تغییر بدهید.</a:t>
            </a:r>
          </a:p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از عناصر مورد نیازتان استفاده کنید.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باکس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متن یا طرح بندی یک اسلاید را بیشتر دوست دارید؟ آن را کپی و با دیگر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اسلایدها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جایگزین کنید.</a:t>
            </a:r>
            <a:endParaRPr lang="en-US" sz="1200" dirty="0">
              <a:solidFill>
                <a:srgbClr val="34485A"/>
              </a:solidFill>
              <a:latin typeface="Arial" panose="020B0604020202020204" pitchFamily="34" charset="0"/>
              <a:cs typeface="Arial" panose="020B0604020202020204" pitchFamily="34" charset="0"/>
              <a:sym typeface="Poppins Light"/>
            </a:endParaRPr>
          </a:p>
          <a:p>
            <a:pPr algn="r" rtl="1"/>
            <a:br>
              <a:rPr lang="en-US" sz="1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sz="1200" dirty="0">
              <a:solidFill>
                <a:srgbClr val="33475B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sp>
        <p:nvSpPr>
          <p:cNvPr id="6" name="Google Shape;119;p18">
            <a:extLst>
              <a:ext uri="{FF2B5EF4-FFF2-40B4-BE49-F238E27FC236}">
                <a16:creationId xmlns:a16="http://schemas.microsoft.com/office/drawing/2014/main" id="{82E0C726-D3FF-B4D7-745E-67E5A60DF9CA}"/>
              </a:ext>
            </a:extLst>
          </p:cNvPr>
          <p:cNvSpPr txBox="1">
            <a:spLocks/>
          </p:cNvSpPr>
          <p:nvPr/>
        </p:nvSpPr>
        <p:spPr>
          <a:xfrm>
            <a:off x="1682826" y="2172088"/>
            <a:ext cx="61653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1pPr>
            <a:lvl2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2pPr>
            <a:lvl3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3pPr>
            <a:lvl4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4pPr>
            <a:lvl5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5pPr>
            <a:lvl6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6pPr>
            <a:lvl7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7pPr>
            <a:lvl8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8pPr>
            <a:lvl9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9pPr>
          </a:lstStyle>
          <a:p>
            <a:pPr algn="ctr" hangingPunct="1">
              <a:buClr>
                <a:schemeClr val="lt1"/>
              </a:buClr>
              <a:buSzPts val="2800"/>
            </a:pPr>
            <a:r>
              <a:rPr lang="fa-IR" sz="2100" dirty="0">
                <a:solidFill>
                  <a:schemeClr val="lt1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چطور از این فایل استفاده کنیم؟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BDEAB5-59DB-C82F-F87A-5E4BB8FEAB04}"/>
              </a:ext>
            </a:extLst>
          </p:cNvPr>
          <p:cNvSpPr txBox="1"/>
          <p:nvPr/>
        </p:nvSpPr>
        <p:spPr>
          <a:xfrm>
            <a:off x="852925" y="1275329"/>
            <a:ext cx="7438150" cy="5355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34485A"/>
              </a:buClr>
              <a:buSzPts val="4400"/>
            </a:pPr>
            <a:r>
              <a:rPr lang="fa-IR" sz="3200" b="1" dirty="0">
                <a:solidFill>
                  <a:srgbClr val="34485A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از اینکه به ما اعتماد کردید، </a:t>
            </a:r>
            <a:r>
              <a:rPr lang="fa-IR" sz="3200" b="1" dirty="0" err="1">
                <a:solidFill>
                  <a:srgbClr val="34485A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ممنونیم</a:t>
            </a:r>
            <a:r>
              <a:rPr lang="fa-IR" sz="3200" b="1" dirty="0">
                <a:solidFill>
                  <a:srgbClr val="34485A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.</a:t>
            </a:r>
          </a:p>
        </p:txBody>
      </p:sp>
      <p:pic>
        <p:nvPicPr>
          <p:cNvPr id="10" name="Google Shape;121;p18" descr="https://lh5.googleusercontent.com/apEXRQSz2bntSyAKx_agcu8atjECSASwv_Q3UwaqHN786iFNxVF4a2FKeiNWnkcsAHIwWNB10eXnGMm4rcDea1tq_a4693bAdOUhmQUn_owUYcPX8mwvpv2Mf4KJcGch-7v6GZe2">
            <a:extLst>
              <a:ext uri="{FF2B5EF4-FFF2-40B4-BE49-F238E27FC236}">
                <a16:creationId xmlns:a16="http://schemas.microsoft.com/office/drawing/2014/main" id="{8D8AA28C-3011-A8E3-C9E2-ADEF6486409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14598" y="318066"/>
            <a:ext cx="957263" cy="957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588200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>
            <a:extLst>
              <a:ext uri="{FF2B5EF4-FFF2-40B4-BE49-F238E27FC236}">
                <a16:creationId xmlns:a16="http://schemas.microsoft.com/office/drawing/2014/main" id="{1F4544E7-075E-8DC2-7228-A8FD5A6606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 flipH="1">
            <a:off x="2998833" y="796409"/>
            <a:ext cx="6941575" cy="5348751"/>
          </a:xfrm>
          <a:prstGeom prst="flowChartDocument">
            <a:avLst/>
          </a:prstGeom>
          <a:solidFill>
            <a:srgbClr val="00AF9E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28E0BD-2864-477D-F6FA-21FE4FF5F5B8}"/>
              </a:ext>
            </a:extLst>
          </p:cNvPr>
          <p:cNvSpPr txBox="1"/>
          <p:nvPr/>
        </p:nvSpPr>
        <p:spPr>
          <a:xfrm>
            <a:off x="4670323" y="1441609"/>
            <a:ext cx="4473677" cy="20928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rtl="1"/>
            <a:r>
              <a:rPr lang="ar-SA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نرم </a:t>
            </a:r>
            <a:r>
              <a:rPr lang="ar-SA" sz="3200" b="0" i="0" u="none" strike="noStrike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افزار</a:t>
            </a:r>
            <a:r>
              <a:rPr lang="ar-SA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en-US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0" i="0" u="none" strike="noStrike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دیدار</a:t>
            </a:r>
            <a:r>
              <a:rPr lang="ar-SA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فروش شما را تا 300% </a:t>
            </a:r>
            <a:r>
              <a:rPr lang="ar-SA" sz="3200" b="0" i="0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افزایش</a:t>
            </a:r>
            <a:r>
              <a:rPr lang="ar-SA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می‌</a:t>
            </a:r>
            <a:r>
              <a:rPr lang="ar-SA" sz="3200" b="0" i="0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دهد</a:t>
            </a:r>
            <a:r>
              <a:rPr lang="ar-SA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br>
              <a:rPr lang="ar-SA" sz="1800" dirty="0"/>
            </a:br>
            <a:endParaRPr lang="en-US" sz="16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" name="Google Shape;107;p17">
            <a:extLst>
              <a:ext uri="{FF2B5EF4-FFF2-40B4-BE49-F238E27FC236}">
                <a16:creationId xmlns:a16="http://schemas.microsoft.com/office/drawing/2014/main" id="{DC9F4248-8585-3159-AF09-E2724B62DBFB}"/>
              </a:ext>
            </a:extLst>
          </p:cNvPr>
          <p:cNvSpPr txBox="1"/>
          <p:nvPr/>
        </p:nvSpPr>
        <p:spPr>
          <a:xfrm>
            <a:off x="5444482" y="4034727"/>
            <a:ext cx="2846700" cy="1110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>
              <a:lnSpc>
                <a:spcPct val="115000"/>
              </a:lnSpc>
            </a:pPr>
            <a:r>
              <a:rPr lang="fa-IR" sz="2400" dirty="0">
                <a:solidFill>
                  <a:srgbClr val="FFFFFF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همین الان 15 روز رایگان آن را استفاده کنید.</a:t>
            </a: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sp>
        <p:nvSpPr>
          <p:cNvPr id="8" name="Google Shape;111;p17">
            <a:extLst>
              <a:ext uri="{FF2B5EF4-FFF2-40B4-BE49-F238E27FC236}">
                <a16:creationId xmlns:a16="http://schemas.microsoft.com/office/drawing/2014/main" id="{7E61225A-31CF-07B5-F332-AD427B6E991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52818" y="4590105"/>
            <a:ext cx="2417596" cy="720867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 dirty="0">
              <a:solidFill>
                <a:srgbClr val="00A6C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B15E90-6D22-D76B-4238-258DD5C53AF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0800000" flipV="1">
            <a:off x="993882" y="4775441"/>
            <a:ext cx="2135467" cy="313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fa-IR" sz="1600" u="sng" dirty="0">
                <a:solidFill>
                  <a:schemeClr val="bg1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lang="en-US" sz="1600" u="sng" dirty="0">
              <a:solidFill>
                <a:schemeClr val="bg1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cxnSp>
        <p:nvCxnSpPr>
          <p:cNvPr id="11" name="Google Shape;106;p17">
            <a:extLst>
              <a:ext uri="{FF2B5EF4-FFF2-40B4-BE49-F238E27FC236}">
                <a16:creationId xmlns:a16="http://schemas.microsoft.com/office/drawing/2014/main" id="{39705035-E74F-E0E0-4E39-693450B1CE5B}"/>
              </a:ext>
            </a:extLst>
          </p:cNvPr>
          <p:cNvCxnSpPr/>
          <p:nvPr/>
        </p:nvCxnSpPr>
        <p:spPr>
          <a:xfrm>
            <a:off x="7988916" y="3541272"/>
            <a:ext cx="6687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36094028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12003" b="1" spc="225" dirty="0">
              <a:solidFill>
                <a:srgbClr val="C4DBD3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9" name="Google Shape;1384;p161"/>
          <p:cNvSpPr txBox="1">
            <a:spLocks noGrp="1"/>
          </p:cNvSpPr>
          <p:nvPr>
            <p:ph type="title"/>
          </p:nvPr>
        </p:nvSpPr>
        <p:spPr>
          <a:xfrm>
            <a:off x="3428071" y="571355"/>
            <a:ext cx="5013900" cy="11296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400" dirty="0">
                <a:solidFill>
                  <a:srgbClr val="285B84"/>
                </a:solidFill>
                <a:latin typeface="Arial" panose="020B0604020202020204" pitchFamily="34" charset="0"/>
                <a:ea typeface="Helvetica" charset="0"/>
                <a:cs typeface="Arial" panose="020B0604020202020204" pitchFamily="34" charset="0"/>
              </a:rPr>
              <a:t>بهترین اقدامات در </a:t>
            </a:r>
            <a:r>
              <a:rPr lang="fa-IR" sz="4400" dirty="0" err="1">
                <a:solidFill>
                  <a:srgbClr val="285B84"/>
                </a:solidFill>
                <a:latin typeface="Arial" panose="020B0604020202020204" pitchFamily="34" charset="0"/>
                <a:ea typeface="Helvetica" charset="0"/>
                <a:cs typeface="Arial" panose="020B0604020202020204" pitchFamily="34" charset="0"/>
              </a:rPr>
              <a:t>پرزنت</a:t>
            </a:r>
            <a:endParaRPr sz="4400" dirty="0">
              <a:solidFill>
                <a:srgbClr val="285B84"/>
              </a:solidFill>
              <a:latin typeface="Arial" panose="020B0604020202020204" pitchFamily="34" charset="0"/>
              <a:ea typeface="Helvetica" charset="0"/>
              <a:cs typeface="Arial" panose="020B0604020202020204" pitchFamily="34" charset="0"/>
            </a:endParaRPr>
          </a:p>
        </p:txBody>
      </p:sp>
      <p:sp>
        <p:nvSpPr>
          <p:cNvPr id="45" name="object 4"/>
          <p:cNvSpPr txBox="1"/>
          <p:nvPr/>
        </p:nvSpPr>
        <p:spPr>
          <a:xfrm>
            <a:off x="1448564" y="1825001"/>
            <a:ext cx="6718819" cy="1968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از این فایل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پاورپوینت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به عنوان راهنما برای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پرزنت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خود استفاده کنید.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هرجا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که لازم بود </a:t>
            </a:r>
          </a:p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اسلایدهای جدید را با استفاده از دکمه «</a:t>
            </a:r>
            <a:r>
              <a:rPr lang="en-US" sz="1200" dirty="0">
                <a:solidFill>
                  <a:srgbClr val="34485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Poppins Light"/>
              </a:rPr>
              <a:t>new</a:t>
            </a:r>
            <a:r>
              <a:rPr lang="en-US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</a:t>
            </a:r>
            <a:r>
              <a:rPr lang="en-US" sz="1200" dirty="0">
                <a:solidFill>
                  <a:srgbClr val="34485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Poppins Light"/>
              </a:rPr>
              <a:t>slide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» در نوار ابزار اضافه کنید. </a:t>
            </a:r>
            <a:endParaRPr lang="en-US" sz="1200" dirty="0">
              <a:solidFill>
                <a:srgbClr val="34485A"/>
              </a:solidFill>
              <a:latin typeface="Arial" panose="020B0604020202020204" pitchFamily="34" charset="0"/>
              <a:cs typeface="Arial" panose="020B0604020202020204" pitchFamily="34" charset="0"/>
              <a:sym typeface="Poppins Light"/>
            </a:endParaRPr>
          </a:p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این قالب هم برای کاربران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مک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و هم کاربران سایر کامپیوترها قابل استفاده است. اما اگر جای بهم ریختگی وجود دارد، فقط  با استفاده از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تنظیمات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اسلاید آن را تغییر بدهید.</a:t>
            </a:r>
          </a:p>
          <a:p>
            <a:pPr marL="180975" marR="200501" indent="-171450" algn="r" rtl="1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از عناصر مورد نیازتان استفاده کنید.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باکس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متن یا طرح بندی یک اسلاید را بیشتر دوست دارید؟ آن را کپی و با دیگر </a:t>
            </a:r>
            <a:r>
              <a:rPr lang="fa-IR" sz="1200" dirty="0" err="1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اسلایدها</a:t>
            </a:r>
            <a:r>
              <a:rPr lang="fa-IR" sz="1200" dirty="0">
                <a:solidFill>
                  <a:srgbClr val="34485A"/>
                </a:solidFill>
                <a:latin typeface="Arial" panose="020B0604020202020204" pitchFamily="34" charset="0"/>
                <a:cs typeface="Arial" panose="020B0604020202020204" pitchFamily="34" charset="0"/>
                <a:sym typeface="Poppins Light"/>
              </a:rPr>
              <a:t> جایگزین کنید.</a:t>
            </a:r>
            <a:endParaRPr lang="en-US" sz="1200" dirty="0">
              <a:solidFill>
                <a:srgbClr val="34485A"/>
              </a:solidFill>
              <a:latin typeface="Arial" panose="020B0604020202020204" pitchFamily="34" charset="0"/>
              <a:cs typeface="Arial" panose="020B0604020202020204" pitchFamily="34" charset="0"/>
              <a:sym typeface="Poppins Light"/>
            </a:endParaRPr>
          </a:p>
          <a:p>
            <a:pPr marL="180975" marR="200501" indent="-171450" algn="r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sz="1200" dirty="0">
              <a:solidFill>
                <a:srgbClr val="285B8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2341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 txBox="1">
            <a:spLocks noGrp="1"/>
          </p:cNvSpPr>
          <p:nvPr>
            <p:ph type="title"/>
          </p:nvPr>
        </p:nvSpPr>
        <p:spPr>
          <a:xfrm>
            <a:off x="719464" y="4894246"/>
            <a:ext cx="8208226" cy="770268"/>
          </a:xfrm>
          <a:prstGeom prst="rect">
            <a:avLst/>
          </a:prstGeom>
        </p:spPr>
        <p:txBody>
          <a:bodyPr>
            <a:noAutofit/>
          </a:bodyPr>
          <a:lstStyle>
            <a:lvl1pPr marR="4216" indent="10540" defTabSz="758951">
              <a:tabLst>
                <a:tab pos="1549400" algn="l"/>
              </a:tabLst>
              <a:defRPr sz="4980"/>
            </a:lvl1pPr>
          </a:lstStyle>
          <a:p>
            <a:pPr algn="r" rtl="1"/>
            <a:r>
              <a:rPr lang="fa-IR" sz="4800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ارائه دهنده: جان مولر</a:t>
            </a:r>
            <a:endParaRPr sz="4800" dirty="0">
              <a:solidFill>
                <a:srgbClr val="616F80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86" name="object 7"/>
          <p:cNvSpPr/>
          <p:nvPr/>
        </p:nvSpPr>
        <p:spPr>
          <a:xfrm>
            <a:off x="945299" y="5859765"/>
            <a:ext cx="542925" cy="0"/>
          </a:xfrm>
          <a:prstGeom prst="line">
            <a:avLst/>
          </a:prstGeom>
          <a:ln w="76200">
            <a:solidFill>
              <a:srgbClr val="8BB7B4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2" name="Rectangle 1"/>
          <p:cNvSpPr/>
          <p:nvPr/>
        </p:nvSpPr>
        <p:spPr>
          <a:xfrm>
            <a:off x="935774" y="1719749"/>
            <a:ext cx="3284621" cy="2827177"/>
          </a:xfrm>
          <a:prstGeom prst="rect">
            <a:avLst/>
          </a:prstGeom>
          <a:solidFill>
            <a:srgbClr val="8BB7B4"/>
          </a:solidFill>
          <a:ln w="25400" cap="flat">
            <a:solidFill>
              <a:srgbClr val="8BB7B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88174" y="1900606"/>
            <a:ext cx="3284621" cy="2827177"/>
          </a:xfrm>
          <a:prstGeom prst="rect">
            <a:avLst/>
          </a:prstGeom>
          <a:noFill/>
          <a:ln w="25400" cap="flat">
            <a:solidFill>
              <a:srgbClr val="616F8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84" y="2074558"/>
            <a:ext cx="2117558" cy="211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0255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57800" y="0"/>
            <a:ext cx="3886200" cy="6858000"/>
          </a:xfrm>
          <a:prstGeom prst="rect">
            <a:avLst/>
          </a:prstGeom>
          <a:solidFill>
            <a:srgbClr val="8BB7B4"/>
          </a:solidFill>
          <a:ln w="25400" cap="flat">
            <a:solidFill>
              <a:srgbClr val="8BB7B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97" name="object 4"/>
          <p:cNvSpPr txBox="1"/>
          <p:nvPr/>
        </p:nvSpPr>
        <p:spPr>
          <a:xfrm>
            <a:off x="4836694" y="4969248"/>
            <a:ext cx="3837713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spc="-7" dirty="0"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مقدمه</a:t>
            </a: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spc="-7" dirty="0"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خلاصه طرح</a:t>
            </a: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spc="-7" dirty="0"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اهداف</a:t>
            </a: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spc="-7" dirty="0"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پیش بینی</a:t>
            </a:r>
            <a:endParaRPr lang="en-US" sz="1650" spc="-7" dirty="0"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</p:txBody>
      </p:sp>
      <p:sp>
        <p:nvSpPr>
          <p:cNvPr id="98" name="object 5"/>
          <p:cNvSpPr txBox="1">
            <a:spLocks noGrp="1"/>
          </p:cNvSpPr>
          <p:nvPr>
            <p:ph type="title"/>
          </p:nvPr>
        </p:nvSpPr>
        <p:spPr>
          <a:xfrm>
            <a:off x="4181170" y="3554337"/>
            <a:ext cx="4788206" cy="973891"/>
          </a:xfrm>
          <a:prstGeom prst="rect">
            <a:avLst/>
          </a:prstGeom>
        </p:spPr>
        <p:txBody>
          <a:bodyPr>
            <a:noAutofit/>
          </a:bodyPr>
          <a:lstStyle>
            <a:lvl1pPr indent="11049" defTabSz="795527">
              <a:defRPr sz="6090">
                <a:solidFill>
                  <a:srgbClr val="FFFFFF"/>
                </a:solidFill>
                <a:latin typeface="Poppins-Black"/>
                <a:ea typeface="Poppins-Black"/>
                <a:cs typeface="Poppins-Black"/>
                <a:sym typeface="Poppins-Black"/>
              </a:defRPr>
            </a:lvl1pPr>
          </a:lstStyle>
          <a:p>
            <a:pPr algn="r" rtl="1"/>
            <a:r>
              <a:rPr lang="fa-IR" sz="4400" dirty="0"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دستور جلسه</a:t>
            </a:r>
            <a:endParaRPr sz="4400" dirty="0"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12" name="object 7"/>
          <p:cNvSpPr/>
          <p:nvPr/>
        </p:nvSpPr>
        <p:spPr>
          <a:xfrm>
            <a:off x="8131482" y="4608474"/>
            <a:ext cx="542925" cy="0"/>
          </a:xfrm>
          <a:prstGeom prst="line">
            <a:avLst/>
          </a:prstGeom>
          <a:ln w="76200">
            <a:solidFill>
              <a:srgbClr val="616F80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  <p:extLst>
      <p:ext uri="{BB962C8B-B14F-4D97-AF65-F5344CB8AC3E}">
        <p14:creationId xmlns:p14="http://schemas.microsoft.com/office/powerpoint/2010/main" val="211280702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80" y="3058348"/>
            <a:ext cx="7445727" cy="683474"/>
          </a:xfrm>
        </p:spPr>
        <p:txBody>
          <a:bodyPr rtlCol="0">
            <a:normAutofit/>
          </a:bodyPr>
          <a:lstStyle/>
          <a:p>
            <a:pPr algn="ctr" defTabSz="457242">
              <a:defRPr/>
            </a:pPr>
            <a:r>
              <a:rPr lang="fa-IR" sz="3601" spc="225" dirty="0">
                <a:solidFill>
                  <a:schemeClr val="bg1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بخش جدید را اینجا معرفی کنید</a:t>
            </a:r>
            <a:endParaRPr lang="en-US" sz="3601" spc="225" dirty="0">
              <a:solidFill>
                <a:schemeClr val="bg1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10928" y="4053499"/>
            <a:ext cx="2872420" cy="39767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fa-IR" altLang="en-US" sz="1800" dirty="0">
                <a:solidFill>
                  <a:schemeClr val="bg1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این بخش درباره چیست؟</a:t>
            </a:r>
            <a:endParaRPr lang="en-US" altLang="en-US" sz="1800" dirty="0">
              <a:solidFill>
                <a:schemeClr val="bg1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2003" b="1" spc="225" dirty="0">
                <a:solidFill>
                  <a:srgbClr val="C4DBD3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198019" y="3897660"/>
            <a:ext cx="4698238" cy="0"/>
          </a:xfrm>
          <a:prstGeom prst="line">
            <a:avLst/>
          </a:prstGeom>
          <a:ln>
            <a:solidFill>
              <a:srgbClr val="8BB7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947606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140963690"/>
              </p:ext>
            </p:extLst>
          </p:nvPr>
        </p:nvGraphicFramePr>
        <p:xfrm>
          <a:off x="1511968" y="197451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7105" y="555780"/>
            <a:ext cx="7445727" cy="683474"/>
          </a:xfrm>
        </p:spPr>
        <p:txBody>
          <a:bodyPr rtlCol="0">
            <a:normAutofit fontScale="90000"/>
          </a:bodyPr>
          <a:lstStyle/>
          <a:p>
            <a:pPr algn="ctr" defTabSz="457242">
              <a:defRPr/>
            </a:pPr>
            <a:r>
              <a:rPr lang="fa-IR" sz="3601" spc="225" dirty="0">
                <a:solidFill>
                  <a:srgbClr val="616F80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با یک نمودار ستونی مقادیر را مقایسه کنید</a:t>
            </a:r>
            <a:endParaRPr lang="en-US" sz="3601" spc="225" dirty="0">
              <a:solidFill>
                <a:srgbClr val="616F80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410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B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ternal Storage 7"/>
          <p:cNvSpPr/>
          <p:nvPr/>
        </p:nvSpPr>
        <p:spPr>
          <a:xfrm rot="10800000">
            <a:off x="926431" y="1345864"/>
            <a:ext cx="7401803" cy="4164599"/>
          </a:xfrm>
          <a:prstGeom prst="flowChartInternalStorage">
            <a:avLst/>
          </a:prstGeom>
          <a:solidFill>
            <a:srgbClr val="8BB7B4"/>
          </a:solidFill>
          <a:ln w="12700" cmpd="dbl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9" name="object 188"/>
          <p:cNvSpPr txBox="1"/>
          <p:nvPr/>
        </p:nvSpPr>
        <p:spPr>
          <a:xfrm>
            <a:off x="2002738" y="3186706"/>
            <a:ext cx="4710107" cy="948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3810" indent="9525" algn="r" rtl="1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2800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ارائه دهندگان معتقدند اینجا باید یک اسلاید برای ارائه آمار بگذارید.</a:t>
            </a:r>
            <a:endParaRPr lang="en-US" sz="26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89"/>
          <p:cNvSpPr txBox="1"/>
          <p:nvPr/>
        </p:nvSpPr>
        <p:spPr>
          <a:xfrm>
            <a:off x="3044957" y="1409586"/>
            <a:ext cx="4024307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pPr algn="r" rtl="1"/>
            <a:r>
              <a:rPr lang="fa-IR" sz="11400" dirty="0">
                <a:solidFill>
                  <a:schemeClr val="bg1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rPr>
              <a:t>100%</a:t>
            </a:r>
            <a:endParaRPr sz="11400" dirty="0">
              <a:solidFill>
                <a:schemeClr val="bg1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7332" y="5063030"/>
            <a:ext cx="238225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r" defTabSz="914400" rtl="1"/>
            <a:r>
              <a:rPr lang="fa-IR" sz="1000" i="1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منبع: منبع </a:t>
            </a:r>
            <a:r>
              <a:rPr lang="fa-IR" sz="1000" i="1" dirty="0" err="1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آمارتان</a:t>
            </a:r>
            <a:r>
              <a:rPr lang="fa-IR" sz="1000" i="1" dirty="0">
                <a:solidFill>
                  <a:srgbClr val="616F80"/>
                </a:solidFill>
                <a:latin typeface="Arial" panose="020B0604020202020204" pitchFamily="34" charset="0"/>
                <a:ea typeface="Arial Unicode MS" charset="0"/>
                <a:cs typeface="Arial" panose="020B0604020202020204" pitchFamily="34" charset="0"/>
              </a:rPr>
              <a:t> را اینجا بگذارید</a:t>
            </a:r>
            <a:endParaRPr lang="en-US" sz="1000" i="1" dirty="0">
              <a:solidFill>
                <a:srgbClr val="616F80"/>
              </a:solidFill>
              <a:latin typeface="Arial" panose="020B0604020202020204" pitchFamily="34" charset="0"/>
              <a:ea typeface="Arial Unicode MS" charset="0"/>
              <a:cs typeface="Arial" panose="020B0604020202020204" pitchFamily="34" charset="0"/>
            </a:endParaRPr>
          </a:p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616F8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341134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414</Words>
  <Application>Microsoft Office PowerPoint</Application>
  <PresentationFormat>On-screen Show (4:3)</PresentationFormat>
  <Paragraphs>51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Arial Rounded MT Bold</vt:lpstr>
      <vt:lpstr>Avenir</vt:lpstr>
      <vt:lpstr>Calibri</vt:lpstr>
      <vt:lpstr>Helvetica</vt:lpstr>
      <vt:lpstr>Helvetica Neue</vt:lpstr>
      <vt:lpstr>Iranian Sans</vt:lpstr>
      <vt:lpstr>Poppins-ExtraBold</vt:lpstr>
      <vt:lpstr>Office Theme</vt:lpstr>
      <vt:lpstr>پاورپوینت ارائه داده</vt:lpstr>
      <vt:lpstr>PowerPoint Presentation</vt:lpstr>
      <vt:lpstr>PowerPoint Presentation</vt:lpstr>
      <vt:lpstr>بهترین اقدامات در پرزنت</vt:lpstr>
      <vt:lpstr>ارائه دهنده: جان مولر</vt:lpstr>
      <vt:lpstr>دستور جلسه</vt:lpstr>
      <vt:lpstr>بخش جدید را اینجا معرفی کنید</vt:lpstr>
      <vt:lpstr>با یک نمودار ستونی مقادیر را مقایسه کنید</vt:lpstr>
      <vt:lpstr>PowerPoint Presentation</vt:lpstr>
      <vt:lpstr>بخش جدید را اینجا معرفی کنید</vt:lpstr>
      <vt:lpstr>از نمودار خطی برای مقایسه آمار در بازه زمانی استفاده کنید</vt:lpstr>
      <vt:lpstr>PowerPoint Presentation</vt:lpstr>
      <vt:lpstr>بخش جدید را اینجا معرفی کنید</vt:lpstr>
      <vt:lpstr>از نمودار دایره ای برای مقایسه درصدها استفاده کنید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 Powerpoint</dc:title>
  <cp:lastModifiedBy>ASUS</cp:lastModifiedBy>
  <cp:revision>31</cp:revision>
  <dcterms:modified xsi:type="dcterms:W3CDTF">2023-10-09T13:04:09Z</dcterms:modified>
</cp:coreProperties>
</file>